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7" r:id="rId73"/>
    <p:sldId id="324" r:id="rId74"/>
    <p:sldId id="325" r:id="rId75"/>
    <p:sldId id="326" r:id="rId76"/>
    <p:sldId id="560" r:id="rId77"/>
    <p:sldId id="328" r:id="rId78"/>
    <p:sldId id="329" r:id="rId79"/>
    <p:sldId id="330" r:id="rId80"/>
    <p:sldId id="336" r:id="rId81"/>
    <p:sldId id="331" r:id="rId82"/>
    <p:sldId id="332" r:id="rId83"/>
    <p:sldId id="333" r:id="rId84"/>
    <p:sldId id="334" r:id="rId85"/>
    <p:sldId id="335"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05.02.2026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05.02.2026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rduino.cc/en/software" TargetMode="Externa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868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69131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04818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76906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66434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41438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862609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38772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891264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8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1358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509851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35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83344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368350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7790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6741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598302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209850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211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2246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27106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207403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1909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58883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20370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7183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3054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410004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695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69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663363"/>
          </a:xfrm>
          <a:prstGeom prst="rect">
            <a:avLst/>
          </a:prstGeom>
          <a:noFill/>
        </p:spPr>
        <p:txBody>
          <a:bodyPr wrap="square">
            <a:spAutoFit/>
          </a:bodyPr>
          <a:lstStyle/>
          <a:p>
            <a:r>
              <a:rPr lang="en-US" sz="1400"/>
              <a:t>Arduino DC motor dedikdə, Arduino ilə birbaşa idarə olunan fırlanan DC </a:t>
            </a:r>
            <a:br>
              <a:rPr lang="az-Latn-AZ" sz="1400"/>
            </a:br>
            <a:r>
              <a:rPr lang="en-US" sz="1400"/>
              <a:t>mühərrik nəzərdə tutulur.</a:t>
            </a:r>
            <a:endParaRPr lang="az-Latn-AZ" sz="1400"/>
          </a:p>
          <a:p>
            <a:endParaRPr lang="az-Latn-AZ" sz="1400"/>
          </a:p>
          <a:p>
            <a:r>
              <a:rPr lang="en-US" sz="1400"/>
              <a:t>DC motor sabit cərəyanla (Direct Current) işləyən mühərrikdir.</a:t>
            </a:r>
          </a:p>
          <a:p>
            <a:pPr marL="742950" lvl="1" indent="-285750">
              <a:lnSpc>
                <a:spcPct val="150000"/>
              </a:lnSpc>
              <a:buFont typeface="Arial" panose="020B0604020202020204" pitchFamily="34" charset="0"/>
              <a:buChar char="•"/>
            </a:pPr>
            <a:r>
              <a:rPr lang="en-US" sz="1400"/>
              <a:t>Gərginlik verilir → motor fırlanır</a:t>
            </a:r>
          </a:p>
          <a:p>
            <a:pPr marL="742950" lvl="1" indent="-285750">
              <a:lnSpc>
                <a:spcPct val="150000"/>
              </a:lnSpc>
              <a:buFont typeface="Arial" panose="020B0604020202020204" pitchFamily="34" charset="0"/>
              <a:buChar char="•"/>
            </a:pPr>
            <a:r>
              <a:rPr lang="en-US" sz="1400"/>
              <a:t>Gərginlik kəsilir → motor dayanır</a:t>
            </a:r>
          </a:p>
          <a:p>
            <a:pPr marL="742950" lvl="1" indent="-285750">
              <a:lnSpc>
                <a:spcPct val="150000"/>
              </a:lnSpc>
              <a:buFont typeface="Arial" panose="020B0604020202020204" pitchFamily="34" charset="0"/>
              <a:buChar char="•"/>
            </a:pPr>
            <a:r>
              <a:rPr lang="en-US" sz="1400"/>
              <a:t>Gərginlik artdıqca → sürət artır</a:t>
            </a:r>
            <a:endParaRPr lang="az-Latn-AZ" sz="1400"/>
          </a:p>
          <a:p>
            <a:endParaRPr lang="az-Latn-AZ" sz="1400"/>
          </a:p>
          <a:p>
            <a:r>
              <a:rPr lang="az-Latn-AZ" sz="1400"/>
              <a:t>M</a:t>
            </a:r>
            <a:r>
              <a:rPr lang="en-US" sz="1400"/>
              <a:t>otor birbaşa Arduinoya qoş</a:t>
            </a:r>
            <a:r>
              <a:rPr lang="az-Latn-AZ" sz="1400"/>
              <a:t>ula</a:t>
            </a:r>
            <a:r>
              <a:rPr lang="en-US" sz="1400"/>
              <a:t> bilməz çünki motor çox cərəyan çəkir.</a:t>
            </a:r>
            <a:endParaRPr lang="az-Latn-AZ" sz="1400"/>
          </a:p>
          <a:p>
            <a:endParaRPr lang="az-Latn-AZ" sz="1400"/>
          </a:p>
          <a:p>
            <a:r>
              <a:rPr lang="en-US" sz="1400" b="1"/>
              <a:t>Ona görə </a:t>
            </a:r>
            <a:r>
              <a:rPr lang="az-Latn-AZ" sz="1400" b="1"/>
              <a:t>də </a:t>
            </a:r>
            <a:r>
              <a:rPr lang="en-US" sz="1400" b="1"/>
              <a:t>arada</a:t>
            </a:r>
            <a:r>
              <a:rPr lang="az-Latn-AZ" sz="1400" b="1"/>
              <a:t> </a:t>
            </a:r>
            <a:r>
              <a:rPr lang="en-US" sz="1400" b="1"/>
              <a:t>istifadə olunur</a:t>
            </a:r>
            <a:r>
              <a:rPr lang="en-US" sz="1400"/>
              <a:t>:</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motor driver</a:t>
            </a:r>
          </a:p>
          <a:p>
            <a:pPr marL="742950" lvl="1" indent="-285750">
              <a:buFont typeface="Arial" panose="020B0604020202020204" pitchFamily="34" charset="0"/>
              <a:buChar char="•"/>
            </a:pPr>
            <a:r>
              <a:rPr lang="en-US" sz="1400"/>
              <a:t>və ya rele</a:t>
            </a:r>
          </a:p>
          <a:p>
            <a:endParaRPr lang="az-Latn-AZ" sz="1400"/>
          </a:p>
          <a:p>
            <a:endParaRPr lang="az-Latn-AZ" sz="1400"/>
          </a:p>
          <a:p>
            <a:r>
              <a:rPr lang="en-US" sz="1400"/>
              <a:t>Niyə birbaşa qoşulmur?</a:t>
            </a:r>
          </a:p>
          <a:p>
            <a:pPr marL="742950" lvl="1" indent="-285750">
              <a:buFont typeface="Arial" panose="020B0604020202020204" pitchFamily="34" charset="0"/>
              <a:buChar char="•"/>
            </a:pPr>
            <a:r>
              <a:rPr lang="en-US" sz="1400"/>
              <a:t>Arduino pinləri max 40 mA verə bilir</a:t>
            </a:r>
          </a:p>
          <a:p>
            <a:pPr marL="742950" lvl="1" indent="-285750">
              <a:buFont typeface="Arial" panose="020B0604020202020204" pitchFamily="34" charset="0"/>
              <a:buChar char="•"/>
            </a:pPr>
            <a:r>
              <a:rPr lang="en-US" sz="1400"/>
              <a:t>DC motor isə 100–1000 mA çəkə bilər</a:t>
            </a:r>
          </a:p>
          <a:p>
            <a:pPr marL="742950" lvl="1" indent="-285750">
              <a:buFont typeface="Arial" panose="020B0604020202020204" pitchFamily="34" charset="0"/>
              <a:buChar char="•"/>
            </a:pPr>
            <a:r>
              <a:rPr lang="en-US" sz="1400"/>
              <a:t>Bu, Arduino-nu yandıra bilər</a:t>
            </a:r>
            <a:endParaRPr lang="az-Latn-AZ" sz="1400"/>
          </a:p>
          <a:p>
            <a:endParaRPr lang="az-Latn-AZ" sz="1400"/>
          </a:p>
          <a:p>
            <a:endParaRPr lang="az-Latn-AZ" sz="1400"/>
          </a:p>
          <a:p>
            <a:r>
              <a:rPr lang="en-US" sz="1400"/>
              <a:t>Arduino vasitəsilə:</a:t>
            </a:r>
          </a:p>
          <a:p>
            <a:pPr marL="742950" lvl="1" indent="-285750">
              <a:buFont typeface="Arial" panose="020B0604020202020204" pitchFamily="34" charset="0"/>
              <a:buChar char="•"/>
            </a:pPr>
            <a:r>
              <a:rPr lang="en-US" sz="1400"/>
              <a:t>motoru açıb-söndürmək</a:t>
            </a:r>
            <a:r>
              <a:rPr lang="az-Latn-AZ" sz="1400"/>
              <a:t> olur</a:t>
            </a:r>
            <a:endParaRPr lang="en-US" sz="1400"/>
          </a:p>
          <a:p>
            <a:pPr marL="742950" lvl="1" indent="-285750">
              <a:buFont typeface="Arial" panose="020B0604020202020204" pitchFamily="34" charset="0"/>
              <a:buChar char="•"/>
            </a:pPr>
            <a:r>
              <a:rPr lang="en-US" sz="1400"/>
              <a:t>sürətini dəyişmək (PWM ilə)</a:t>
            </a:r>
            <a:r>
              <a:rPr lang="az-Latn-AZ" sz="1400"/>
              <a:t> olur</a:t>
            </a:r>
            <a:endParaRPr lang="en-US" sz="1400"/>
          </a:p>
          <a:p>
            <a:pPr marL="742950" lvl="1" indent="-285750">
              <a:buFont typeface="Arial" panose="020B0604020202020204" pitchFamily="34" charset="0"/>
              <a:buChar char="•"/>
            </a:pPr>
            <a:r>
              <a:rPr lang="en-US" sz="1400"/>
              <a:t>istiqamətini dəyişmək (H-bridge ilə)</a:t>
            </a:r>
            <a:r>
              <a:rPr lang="az-Latn-AZ" sz="1400"/>
              <a:t> olur.</a:t>
            </a:r>
          </a:p>
          <a:p>
            <a:endParaRPr lang="az-Latn-AZ" sz="1400"/>
          </a:p>
          <a:p>
            <a:r>
              <a:rPr lang="en-US" sz="1400"/>
              <a:t>PWM → motor nə qədər sürətli fırlansın</a:t>
            </a:r>
          </a:p>
          <a:p>
            <a:r>
              <a:rPr lang="en-US" sz="1400"/>
              <a:t>H-bridge → motor hansı tərəfə fırlansın</a:t>
            </a:r>
            <a:endParaRPr lang="ru-RU" sz="1400"/>
          </a:p>
        </p:txBody>
      </p:sp>
      <p:pic>
        <p:nvPicPr>
          <p:cNvPr id="3" name="Picture 2">
            <a:extLst>
              <a:ext uri="{FF2B5EF4-FFF2-40B4-BE49-F238E27FC236}">
                <a16:creationId xmlns:a16="http://schemas.microsoft.com/office/drawing/2014/main" id="{DE40D46A-81AA-C21A-8A74-FD44EF7068D6}"/>
              </a:ext>
            </a:extLst>
          </p:cNvPr>
          <p:cNvPicPr>
            <a:picLocks noChangeAspect="1"/>
          </p:cNvPicPr>
          <p:nvPr/>
        </p:nvPicPr>
        <p:blipFill>
          <a:blip r:embed="rId2"/>
          <a:stretch>
            <a:fillRect/>
          </a:stretch>
        </p:blipFill>
        <p:spPr>
          <a:xfrm>
            <a:off x="6568890" y="0"/>
            <a:ext cx="5621488" cy="2752928"/>
          </a:xfrm>
          <a:prstGeom prst="rect">
            <a:avLst/>
          </a:prstGeom>
        </p:spPr>
      </p:pic>
      <p:pic>
        <p:nvPicPr>
          <p:cNvPr id="6" name="Picture 5">
            <a:extLst>
              <a:ext uri="{FF2B5EF4-FFF2-40B4-BE49-F238E27FC236}">
                <a16:creationId xmlns:a16="http://schemas.microsoft.com/office/drawing/2014/main" id="{01552213-0897-CA75-F4DE-3029F763E889}"/>
              </a:ext>
            </a:extLst>
          </p:cNvPr>
          <p:cNvPicPr>
            <a:picLocks noChangeAspect="1"/>
          </p:cNvPicPr>
          <p:nvPr/>
        </p:nvPicPr>
        <p:blipFill>
          <a:blip r:embed="rId3"/>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sz="1200" b="1">
                <a:solidFill>
                  <a:srgbClr val="FF0000"/>
                </a:solidFill>
              </a:rPr>
              <a:t>H-bridge</a:t>
            </a:r>
            <a:r>
              <a:rPr lang="en-US" sz="1200"/>
              <a:t> ilə istiqaməti dəyişmək dedikdə, motorun + və − uclarını yerini dəyişmək nəzərdə tutulur.</a:t>
            </a:r>
            <a:endParaRPr lang="az-Latn-AZ" sz="1200"/>
          </a:p>
          <a:p>
            <a:pPr marL="742950" lvl="1" indent="-285750">
              <a:buFont typeface="Arial" panose="020B0604020202020204" pitchFamily="34" charset="0"/>
              <a:buChar char="•"/>
            </a:pPr>
            <a:r>
              <a:rPr lang="en-US" sz="1200"/>
              <a:t>Bir cür qoşulanda → sağa fırlanır</a:t>
            </a:r>
          </a:p>
          <a:p>
            <a:pPr marL="742950" lvl="1" indent="-285750">
              <a:buFont typeface="Arial" panose="020B0604020202020204" pitchFamily="34" charset="0"/>
              <a:buChar char="•"/>
            </a:pPr>
            <a:r>
              <a:rPr lang="en-US" sz="1200"/>
              <a:t>Tərsinə qoşulanda → sola fırlanır</a:t>
            </a:r>
          </a:p>
          <a:p>
            <a:pPr marL="742950" lvl="1" indent="-285750">
              <a:buFont typeface="Arial" panose="020B0604020202020204" pitchFamily="34" charset="0"/>
              <a:buChar char="•"/>
            </a:pPr>
            <a:r>
              <a:rPr lang="en-US" sz="1200"/>
              <a:t>H-bridge bunu elektron şəkildə edir, əl ilə yox.</a:t>
            </a:r>
            <a:endParaRPr lang="az-Latn-AZ" sz="1200"/>
          </a:p>
          <a:p>
            <a:endParaRPr lang="az-Latn-AZ" sz="1200"/>
          </a:p>
          <a:p>
            <a:endParaRPr lang="az-Latn-AZ" sz="1200"/>
          </a:p>
          <a:p>
            <a:r>
              <a:rPr lang="en-US" sz="1200" b="1">
                <a:solidFill>
                  <a:srgbClr val="FF0000"/>
                </a:solidFill>
              </a:rPr>
              <a:t>RPM</a:t>
            </a:r>
            <a:r>
              <a:rPr lang="en-US" sz="1200"/>
              <a:t> (Revolutions Per Minute) mühərriklərin və fırlanan hissələrin sürətini ölçmək üçün istifadə olunan vahiddir.</a:t>
            </a:r>
            <a:endParaRPr lang="az-Latn-AZ" sz="1200"/>
          </a:p>
          <a:p>
            <a:endParaRPr lang="az-Latn-AZ" sz="1200"/>
          </a:p>
          <a:p>
            <a:r>
              <a:rPr lang="en-US" sz="1200"/>
              <a:t>Sadə misal</a:t>
            </a:r>
            <a:r>
              <a:rPr lang="az-Latn-AZ" sz="1200"/>
              <a:t>:</a:t>
            </a:r>
            <a:endParaRPr lang="en-US" sz="1200"/>
          </a:p>
          <a:p>
            <a:pPr marL="742950" lvl="1" indent="-285750">
              <a:buFont typeface="Arial" panose="020B0604020202020204" pitchFamily="34" charset="0"/>
              <a:buChar char="•"/>
            </a:pPr>
            <a:r>
              <a:rPr lang="en-US" sz="1200"/>
              <a:t>60 RPM → 1 saniyədə 1 dəfə fırlanır</a:t>
            </a:r>
          </a:p>
          <a:p>
            <a:pPr marL="742950" lvl="1" indent="-285750">
              <a:buFont typeface="Arial" panose="020B0604020202020204" pitchFamily="34" charset="0"/>
              <a:buChar char="•"/>
            </a:pPr>
            <a:r>
              <a:rPr lang="en-US" sz="1200"/>
              <a:t>120 RPM → 1 saniyədə 2 dəfə fırlanır</a:t>
            </a:r>
          </a:p>
          <a:p>
            <a:pPr marL="742950" lvl="1" indent="-285750">
              <a:buFont typeface="Arial" panose="020B0604020202020204" pitchFamily="34" charset="0"/>
              <a:buChar char="•"/>
            </a:pPr>
            <a:r>
              <a:rPr lang="en-US" sz="1200"/>
              <a:t>3000 RPM → çox sürətli fırlanma</a:t>
            </a:r>
            <a:endParaRPr lang="az-Latn-AZ" sz="1200"/>
          </a:p>
          <a:p>
            <a:pPr marL="742950" lvl="1" indent="-285750">
              <a:lnSpc>
                <a:spcPct val="150000"/>
              </a:lnSpc>
              <a:buFont typeface="Arial" panose="020B0604020202020204" pitchFamily="34" charset="0"/>
              <a:buChar char="•"/>
            </a:pPr>
            <a:endParaRPr lang="az-Latn-AZ" sz="1200"/>
          </a:p>
          <a:p>
            <a:r>
              <a:rPr lang="en-US" sz="1200"/>
              <a:t>Arduino ilə:</a:t>
            </a:r>
          </a:p>
          <a:p>
            <a:pPr marL="742950" lvl="1" indent="-285750">
              <a:buFont typeface="Arial" panose="020B0604020202020204" pitchFamily="34" charset="0"/>
              <a:buChar char="•"/>
            </a:pPr>
            <a:r>
              <a:rPr lang="en-US" sz="1200"/>
              <a:t>PWM artırılır → RPM artır</a:t>
            </a:r>
          </a:p>
          <a:p>
            <a:pPr marL="742950" lvl="1" indent="-285750">
              <a:buFont typeface="Arial" panose="020B0604020202020204" pitchFamily="34" charset="0"/>
              <a:buChar char="•"/>
            </a:pPr>
            <a:r>
              <a:rPr lang="en-US" sz="1200"/>
              <a:t>PWM azaldılır → RPM azalır</a:t>
            </a:r>
            <a:endParaRPr lang="az-Latn-AZ" sz="1200"/>
          </a:p>
          <a:p>
            <a:endParaRPr lang="az-Latn-AZ" sz="1200"/>
          </a:p>
          <a:p>
            <a:endParaRPr lang="en-US" sz="1200"/>
          </a:p>
          <a:p>
            <a:endParaRPr lang="en-US" sz="1200"/>
          </a:p>
          <a:p>
            <a:r>
              <a:rPr lang="en-US" sz="1200"/>
              <a:t>DC motorun üzərində adətən yazılır: 6V – 300 RPM</a:t>
            </a:r>
            <a:r>
              <a:rPr lang="az-Latn-AZ" sz="1200"/>
              <a:t>.</a:t>
            </a:r>
            <a:endParaRPr lang="en-US" sz="1200"/>
          </a:p>
          <a:p>
            <a:pPr marL="742950" lvl="1" indent="-285750">
              <a:lnSpc>
                <a:spcPct val="150000"/>
              </a:lnSpc>
              <a:buFont typeface="Arial" panose="020B0604020202020204" pitchFamily="34" charset="0"/>
              <a:buChar char="•"/>
            </a:pPr>
            <a:r>
              <a:rPr lang="en-US" sz="1200"/>
              <a:t>Bu o deməkdir ki, 6 volt veriləndə motor 1 dəqiqədə 300 dəfə fırlanır</a:t>
            </a:r>
            <a:r>
              <a:rPr lang="az-Latn-AZ" sz="1200"/>
              <a:t>.</a:t>
            </a:r>
          </a:p>
          <a:p>
            <a:endParaRPr lang="az-Latn-AZ" sz="1200"/>
          </a:p>
          <a:p>
            <a:endParaRPr lang="az-Latn-AZ" sz="1200"/>
          </a:p>
          <a:p>
            <a:endParaRPr lang="az-Latn-AZ" sz="1200"/>
          </a:p>
          <a:p>
            <a:r>
              <a:rPr lang="en-US" sz="1200" b="1">
                <a:solidFill>
                  <a:srgbClr val="0070C0"/>
                </a:solidFill>
              </a:rPr>
              <a:t>RPM nə ilə dəyişir?</a:t>
            </a:r>
          </a:p>
          <a:p>
            <a:endParaRPr lang="en-US" sz="1200"/>
          </a:p>
          <a:p>
            <a:r>
              <a:rPr lang="en-US" sz="1200" b="1"/>
              <a:t>Gərginlik</a:t>
            </a:r>
          </a:p>
          <a:p>
            <a:pPr marL="628650" lvl="1" indent="-171450">
              <a:buFont typeface="Arial" panose="020B0604020202020204" pitchFamily="34" charset="0"/>
              <a:buChar char="•"/>
            </a:pPr>
            <a:r>
              <a:rPr lang="en-US" sz="1200"/>
              <a:t>Volt artdıqca → RPM artır</a:t>
            </a:r>
          </a:p>
          <a:p>
            <a:endParaRPr lang="en-US" sz="1200"/>
          </a:p>
          <a:p>
            <a:r>
              <a:rPr lang="en-US" sz="1200" b="1"/>
              <a:t>PWM</a:t>
            </a:r>
          </a:p>
          <a:p>
            <a:pPr marL="628650" lvl="1" indent="-171450">
              <a:buFont typeface="Arial" panose="020B0604020202020204" pitchFamily="34" charset="0"/>
              <a:buChar char="•"/>
            </a:pPr>
            <a:r>
              <a:rPr lang="en-US" sz="1200"/>
              <a:t>PWM dəyəri böyük → RPM böyük</a:t>
            </a:r>
          </a:p>
          <a:p>
            <a:endParaRPr lang="en-US" sz="1200"/>
          </a:p>
          <a:p>
            <a:r>
              <a:rPr lang="en-US" sz="1200" b="1"/>
              <a:t>Yük</a:t>
            </a:r>
          </a:p>
          <a:p>
            <a:pPr marL="628650" lvl="1" indent="-171450">
              <a:buFont typeface="Arial" panose="020B0604020202020204" pitchFamily="34" charset="0"/>
              <a:buChar char="•"/>
            </a:pPr>
            <a:r>
              <a:rPr lang="en-US" sz="1200"/>
              <a:t>Motor yüklənərsə → RPM azalır</a:t>
            </a:r>
            <a:endParaRPr lang="az-Latn-AZ" sz="1200"/>
          </a:p>
          <a:p>
            <a:endParaRPr lang="ru-RU" sz="12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Servo motor elə bir motordur ki, ona “neçə dərəcəyə fırlan” deyirsən, o da həmin dərəcəyə gedib orada dayanır.</a:t>
            </a:r>
            <a:endParaRPr lang="az-Latn-AZ" sz="1400"/>
          </a:p>
          <a:p>
            <a:endParaRPr lang="az-Latn-AZ" sz="1400"/>
          </a:p>
          <a:p>
            <a:r>
              <a:rPr lang="az-Latn-AZ" sz="1400"/>
              <a:t>Məsələn: 30°, 90°, 150°</a:t>
            </a:r>
          </a:p>
          <a:p>
            <a:pPr marL="742950" lvl="1" indent="-285750">
              <a:buFont typeface="Arial" panose="020B0604020202020204" pitchFamily="34" charset="0"/>
              <a:buChar char="•"/>
            </a:pPr>
            <a:r>
              <a:rPr lang="az-Latn-AZ" sz="1400"/>
              <a:t>Gedir və geri gəlmir</a:t>
            </a:r>
          </a:p>
          <a:p>
            <a:pPr marL="742950" lvl="1" indent="-285750">
              <a:buFont typeface="Arial" panose="020B0604020202020204" pitchFamily="34" charset="0"/>
              <a:buChar char="•"/>
            </a:pPr>
            <a:r>
              <a:rPr lang="az-Latn-AZ" sz="1400"/>
              <a:t>Harada durduğunu bilir və durduğu yeri yadda saxlayır</a:t>
            </a:r>
          </a:p>
          <a:p>
            <a:pPr marL="742950" lvl="1" indent="-285750">
              <a:buFont typeface="Arial" panose="020B0604020202020204" pitchFamily="34" charset="0"/>
              <a:buChar char="•"/>
            </a:pPr>
            <a:r>
              <a:rPr lang="az-Latn-AZ" sz="1400"/>
              <a:t>Adətən 0°–180° aralığında işləyir</a:t>
            </a:r>
          </a:p>
          <a:p>
            <a:endParaRPr lang="az-Latn-AZ" sz="1400"/>
          </a:p>
          <a:p>
            <a:r>
              <a:rPr lang="az-Latn-AZ" sz="1400"/>
              <a:t>DC motor isə belə deyil:</a:t>
            </a:r>
          </a:p>
          <a:p>
            <a:pPr marL="742950" lvl="1" indent="-285750">
              <a:buFont typeface="Arial" panose="020B0604020202020204" pitchFamily="34" charset="0"/>
              <a:buChar char="•"/>
            </a:pPr>
            <a:r>
              <a:rPr lang="az-Latn-AZ" sz="1400"/>
              <a:t>Sadəcə fırlanır</a:t>
            </a:r>
          </a:p>
          <a:p>
            <a:pPr marL="742950" lvl="1" indent="-285750">
              <a:buFont typeface="Arial" panose="020B0604020202020204" pitchFamily="34" charset="0"/>
              <a:buChar char="•"/>
            </a:pPr>
            <a:r>
              <a:rPr lang="az-Latn-AZ" sz="1400"/>
              <a:t>Dayanacağı bucaq bilinmir</a:t>
            </a:r>
          </a:p>
          <a:p>
            <a:endParaRPr lang="az-Latn-AZ" sz="1400"/>
          </a:p>
          <a:p>
            <a:r>
              <a:rPr lang="en-US" sz="1400" b="1"/>
              <a:t>Qısa tərif</a:t>
            </a:r>
            <a:r>
              <a:rPr lang="en-US" sz="1400"/>
              <a:t>: Servo motor bucağı dəqiq olan və istənilən bucaqda dayana bilən motordur.</a:t>
            </a:r>
            <a:endParaRPr lang="az-Latn-AZ" sz="1400"/>
          </a:p>
          <a:p>
            <a:endParaRPr lang="az-Latn-AZ" sz="1400"/>
          </a:p>
          <a:p>
            <a:r>
              <a:rPr lang="en-US" sz="1400" b="1">
                <a:solidFill>
                  <a:srgbClr val="0070C0"/>
                </a:solidFill>
              </a:rPr>
              <a:t>İçində var</a:t>
            </a:r>
            <a:r>
              <a:rPr lang="en-US" sz="1400"/>
              <a:t>:</a:t>
            </a:r>
          </a:p>
          <a:p>
            <a:pPr marL="742950" lvl="1" indent="-285750">
              <a:buFont typeface="Arial" panose="020B0604020202020204" pitchFamily="34" charset="0"/>
              <a:buChar char="•"/>
            </a:pPr>
            <a:r>
              <a:rPr lang="en-US" sz="1400"/>
              <a:t>DC motor</a:t>
            </a:r>
          </a:p>
          <a:p>
            <a:pPr marL="742950" lvl="1" indent="-285750">
              <a:buFont typeface="Arial" panose="020B0604020202020204" pitchFamily="34" charset="0"/>
              <a:buChar char="•"/>
            </a:pPr>
            <a:r>
              <a:rPr lang="en-US" sz="1400"/>
              <a:t>Dişli mexanizm</a:t>
            </a:r>
          </a:p>
          <a:p>
            <a:pPr marL="742950" lvl="1" indent="-285750">
              <a:buFont typeface="Arial" panose="020B0604020202020204" pitchFamily="34" charset="0"/>
              <a:buChar char="•"/>
            </a:pPr>
            <a:r>
              <a:rPr lang="en-US" sz="1400"/>
              <a:t>Mövqe sensoru ( potensiometr [potentiometer] )</a:t>
            </a:r>
          </a:p>
          <a:p>
            <a:pPr marL="742950" lvl="1" indent="-285750">
              <a:buFont typeface="Arial" panose="020B0604020202020204" pitchFamily="34" charset="0"/>
              <a:buChar char="•"/>
            </a:pPr>
            <a:r>
              <a:rPr lang="en-US" sz="1400"/>
              <a:t>İdarəetmə dövrəsi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654CF796-1875-E73A-153C-89A2FB7E55BF}"/>
              </a:ext>
            </a:extLst>
          </p:cNvPr>
          <p:cNvPicPr>
            <a:picLocks noChangeAspect="1"/>
          </p:cNvPicPr>
          <p:nvPr/>
        </p:nvPicPr>
        <p:blipFill>
          <a:blip r:embed="rId2"/>
          <a:stretch>
            <a:fillRect/>
          </a:stretch>
        </p:blipFill>
        <p:spPr>
          <a:xfrm>
            <a:off x="6146816" y="3258766"/>
            <a:ext cx="5971080" cy="3599234"/>
          </a:xfrm>
          <a:prstGeom prst="rect">
            <a:avLst/>
          </a:prstGeom>
        </p:spPr>
      </p:pic>
      <p:pic>
        <p:nvPicPr>
          <p:cNvPr id="6" name="Picture 5">
            <a:extLst>
              <a:ext uri="{FF2B5EF4-FFF2-40B4-BE49-F238E27FC236}">
                <a16:creationId xmlns:a16="http://schemas.microsoft.com/office/drawing/2014/main" id="{B84ADF6D-67D4-D19B-AA27-F3E2F5C358CD}"/>
              </a:ext>
            </a:extLst>
          </p:cNvPr>
          <p:cNvPicPr>
            <a:picLocks noChangeAspect="1"/>
          </p:cNvPicPr>
          <p:nvPr/>
        </p:nvPicPr>
        <p:blipFill>
          <a:blip r:embed="rId3"/>
          <a:stretch>
            <a:fillRect/>
          </a:stretch>
        </p:blipFill>
        <p:spPr>
          <a:xfrm>
            <a:off x="0" y="4329752"/>
            <a:ext cx="5279576" cy="2528248"/>
          </a:xfrm>
          <a:prstGeom prst="rect">
            <a:avLst/>
          </a:prstGeom>
        </p:spPr>
      </p:pic>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ilə servo necə idarə olunur?</a:t>
            </a:r>
          </a:p>
          <a:p>
            <a:endParaRPr lang="en-US" sz="1400"/>
          </a:p>
          <a:p>
            <a:r>
              <a:rPr lang="en-US" sz="1400"/>
              <a:t>Servo:</a:t>
            </a:r>
          </a:p>
          <a:p>
            <a:pPr marL="742950" lvl="1" indent="-285750">
              <a:buFont typeface="Arial" panose="020B0604020202020204" pitchFamily="34" charset="0"/>
              <a:buChar char="•"/>
            </a:pPr>
            <a:r>
              <a:rPr lang="en-US" sz="1400"/>
              <a:t>PWM siqnalı ilə idarə olunur</a:t>
            </a:r>
          </a:p>
          <a:p>
            <a:pPr marL="742950" lvl="1" indent="-285750">
              <a:buFont typeface="Arial" panose="020B0604020202020204" pitchFamily="34" charset="0"/>
              <a:buChar char="•"/>
            </a:pPr>
            <a:r>
              <a:rPr lang="en-US" sz="1400"/>
              <a:t>Amma bu PWM sürət üçün yox, mövqe üçün istifadə olunur</a:t>
            </a:r>
          </a:p>
          <a:p>
            <a:pPr marL="742950" lvl="1" indent="-285750">
              <a:buFont typeface="Arial" panose="020B0604020202020204" pitchFamily="34" charset="0"/>
              <a:buChar char="•"/>
            </a:pPr>
            <a:r>
              <a:rPr lang="en-US" sz="1400"/>
              <a:t>Qısa impuls → kiçik bucaq</a:t>
            </a:r>
          </a:p>
          <a:p>
            <a:pPr marL="742950" lvl="1" indent="-285750">
              <a:buFont typeface="Arial" panose="020B0604020202020204" pitchFamily="34" charset="0"/>
              <a:buChar char="•"/>
            </a:pPr>
            <a:r>
              <a:rPr lang="en-US" sz="1400"/>
              <a:t>Uzun impuls → böyük bucaq</a:t>
            </a:r>
          </a:p>
          <a:p>
            <a:pPr lvl="1"/>
            <a:endParaRPr lang="en-US" sz="1400"/>
          </a:p>
          <a:p>
            <a:pPr lvl="1"/>
            <a:endParaRPr lang="en-US" sz="1400"/>
          </a:p>
          <a:p>
            <a:r>
              <a:rPr lang="en-US" sz="1400"/>
              <a:t>Arduino servo-ya deyir:</a:t>
            </a:r>
          </a:p>
          <a:p>
            <a:pPr marL="742950" lvl="1" indent="-285750">
              <a:buFont typeface="Arial" panose="020B0604020202020204" pitchFamily="34" charset="0"/>
              <a:buChar char="•"/>
            </a:pPr>
            <a:r>
              <a:rPr lang="en-US" sz="1400"/>
              <a:t>“30° get”, “90° get”, “150° get”</a:t>
            </a:r>
          </a:p>
          <a:p>
            <a:endParaRPr lang="az-Latn-AZ" sz="1400"/>
          </a:p>
          <a:p>
            <a:endParaRPr lang="en-US" sz="1400"/>
          </a:p>
          <a:p>
            <a:r>
              <a:rPr lang="en-US" sz="1400"/>
              <a:t>Servo motorun ən çox 3 teli (pinləri) olur:</a:t>
            </a:r>
          </a:p>
          <a:p>
            <a:pPr marL="742950" lvl="1" indent="-285750">
              <a:buFont typeface="Arial" panose="020B0604020202020204" pitchFamily="34" charset="0"/>
              <a:buChar char="•"/>
            </a:pPr>
            <a:r>
              <a:rPr lang="en-US" sz="1400"/>
              <a:t>Qırmızı → VCC (5V)</a:t>
            </a:r>
          </a:p>
          <a:p>
            <a:pPr marL="742950" lvl="1" indent="-285750">
              <a:buFont typeface="Arial" panose="020B0604020202020204" pitchFamily="34" charset="0"/>
              <a:buChar char="•"/>
            </a:pPr>
            <a:r>
              <a:rPr lang="en-US" sz="1400"/>
              <a:t>Qara / Qəhvəyi → GND</a:t>
            </a:r>
          </a:p>
          <a:p>
            <a:pPr marL="742950" lvl="1" indent="-285750">
              <a:buFont typeface="Arial" panose="020B0604020202020204" pitchFamily="34" charset="0"/>
              <a:buChar char="•"/>
            </a:pPr>
            <a:r>
              <a:rPr lang="en-US" sz="1400"/>
              <a:t>Sarı / Narıncı → Signal (PWM)</a:t>
            </a:r>
            <a:endParaRPr lang="az-Latn-AZ" sz="1400"/>
          </a:p>
          <a:p>
            <a:endParaRPr lang="az-Latn-AZ" sz="1400"/>
          </a:p>
          <a:p>
            <a:endParaRPr lang="az-Latn-AZ" sz="1400"/>
          </a:p>
          <a:p>
            <a:r>
              <a:rPr lang="en-US" sz="1400"/>
              <a:t>Servo motor nə üçün istifadə olunur?</a:t>
            </a:r>
          </a:p>
          <a:p>
            <a:pPr marL="742950" lvl="1" indent="-285750">
              <a:buFont typeface="Arial" panose="020B0604020202020204" pitchFamily="34" charset="0"/>
              <a:buChar char="•"/>
            </a:pPr>
            <a:r>
              <a:rPr lang="en-US" sz="1400"/>
              <a:t>Robot qol</a:t>
            </a:r>
          </a:p>
          <a:p>
            <a:pPr marL="742950" lvl="1" indent="-285750">
              <a:buFont typeface="Arial" panose="020B0604020202020204" pitchFamily="34" charset="0"/>
              <a:buChar char="•"/>
            </a:pPr>
            <a:r>
              <a:rPr lang="en-US" sz="1400"/>
              <a:t>Kamera döndərmə</a:t>
            </a:r>
          </a:p>
          <a:p>
            <a:pPr marL="742950" lvl="1" indent="-285750">
              <a:buFont typeface="Arial" panose="020B0604020202020204" pitchFamily="34" charset="0"/>
              <a:buChar char="•"/>
            </a:pPr>
            <a:r>
              <a:rPr lang="en-US" sz="1400"/>
              <a:t>Qapı / kilid mexanizmi</a:t>
            </a:r>
          </a:p>
          <a:p>
            <a:pPr marL="742950" lvl="1" indent="-285750">
              <a:buFont typeface="Arial" panose="020B0604020202020204" pitchFamily="34" charset="0"/>
              <a:buChar char="•"/>
            </a:pPr>
            <a:r>
              <a:rPr lang="en-US" sz="1400"/>
              <a:t>Avtomatik sistemlər</a:t>
            </a:r>
            <a:endParaRPr lang="az-Latn-AZ" sz="1400"/>
          </a:p>
          <a:p>
            <a:endParaRPr lang="az-Latn-AZ" sz="1400"/>
          </a:p>
          <a:p>
            <a:endParaRPr lang="az-Latn-AZ" sz="1400"/>
          </a:p>
          <a:p>
            <a:r>
              <a:rPr lang="az-Latn-AZ" sz="1400"/>
              <a:t>Qısaca: </a:t>
            </a:r>
          </a:p>
          <a:p>
            <a:pPr marL="742950" lvl="1" indent="-285750">
              <a:buFont typeface="Arial" panose="020B0604020202020204" pitchFamily="34" charset="0"/>
              <a:buChar char="•"/>
            </a:pPr>
            <a:r>
              <a:rPr lang="en-US" sz="1400"/>
              <a:t>DC motor → sürət</a:t>
            </a:r>
            <a:r>
              <a:rPr lang="az-Latn-AZ" sz="1400"/>
              <a:t> üçündür.</a:t>
            </a:r>
            <a:endParaRPr lang="en-US" sz="1400"/>
          </a:p>
          <a:p>
            <a:pPr marL="742950" lvl="1" indent="-285750">
              <a:buFont typeface="Arial" panose="020B0604020202020204" pitchFamily="34" charset="0"/>
              <a:buChar char="•"/>
            </a:pPr>
            <a:r>
              <a:rPr lang="en-US" sz="1400"/>
              <a:t>Servo motor → </a:t>
            </a:r>
            <a:r>
              <a:rPr lang="az-Latn-AZ" sz="1400"/>
              <a:t>bucaq, </a:t>
            </a:r>
            <a:r>
              <a:rPr lang="en-US" sz="1400"/>
              <a:t>mövqe</a:t>
            </a:r>
            <a:r>
              <a:rPr lang="az-Latn-AZ" sz="1400"/>
              <a:t> üçündür.</a:t>
            </a:r>
          </a:p>
          <a:p>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b="1">
                <a:solidFill>
                  <a:srgbClr val="FF0000"/>
                </a:solidFill>
              </a:rPr>
              <a:t>PWM</a:t>
            </a:r>
            <a:r>
              <a:rPr lang="en-US" sz="1400"/>
              <a:t> nədir?</a:t>
            </a:r>
          </a:p>
          <a:p>
            <a:endParaRPr lang="en-US" sz="1400"/>
          </a:p>
          <a:p>
            <a:r>
              <a:rPr lang="en-US" sz="1400"/>
              <a:t>PWM = Pulse Width Modulation yəni impuls genişliyinin modulyasiyası deməkdir. </a:t>
            </a:r>
          </a:p>
          <a:p>
            <a:endParaRPr lang="en-US" sz="1400"/>
          </a:p>
          <a:p>
            <a:r>
              <a:rPr lang="en-US" sz="1400"/>
              <a:t>PWM, elektrik siqnalını “tez-tez açıb-bağlamaq” deməkdir.</a:t>
            </a:r>
            <a:endParaRPr lang="az-Latn-AZ" sz="1400"/>
          </a:p>
          <a:p>
            <a:endParaRPr lang="az-Latn-AZ" sz="1400"/>
          </a:p>
          <a:p>
            <a:r>
              <a:rPr lang="az-Latn-AZ" sz="1400"/>
              <a:t>Məsələn, əgər siqnalı uzun açıq saxlasaq çox işıq, qısa açıq saxlasaq az işıq əldə edirik.  </a:t>
            </a:r>
          </a:p>
          <a:p>
            <a:endParaRPr lang="az-Latn-AZ" sz="1400"/>
          </a:p>
          <a:p>
            <a:r>
              <a:rPr lang="en-US" sz="1400"/>
              <a:t>Servo motor üzərində nümunə versək məsələn, servo motor sürət yox bucaqla işlədiyi üçün </a:t>
            </a:r>
            <a:br>
              <a:rPr lang="az-Latn-AZ" sz="1400"/>
            </a:br>
            <a:r>
              <a:rPr lang="en-US" sz="1400"/>
              <a:t>əgər PWM impulsunu uzun təyin etsək servonun getdiyi bucaq çox olacaq.</a:t>
            </a:r>
            <a:r>
              <a:rPr lang="az-Latn-AZ" sz="1400"/>
              <a:t> Əgər qısa impulslar </a:t>
            </a:r>
            <a:br>
              <a:rPr lang="az-Latn-AZ" sz="1400"/>
            </a:br>
            <a:r>
              <a:rPr lang="az-Latn-AZ" sz="1400"/>
              <a:t>versək onda servo motor kiçik bucaq gedəcək. </a:t>
            </a:r>
          </a:p>
          <a:p>
            <a:br>
              <a:rPr lang="az-Latn-AZ" sz="1400"/>
            </a:b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Arduino-nun Servo kitabxanası bunu bizim üçün avtomatik hesablayır: servo.write(90) → 1.5 ms impuls göndərilir</a:t>
            </a:r>
            <a:r>
              <a:rPr lang="az-Latn-AZ" sz="1400"/>
              <a:t>. Beləliklə, Arduino, siqnalın “neçə saniyə açıq qalmasını” dəyişərək servo-nun bucağını idarə edir.</a:t>
            </a:r>
            <a:endParaRPr lang="ru-RU" sz="1400"/>
          </a:p>
        </p:txBody>
      </p:sp>
      <p:graphicFrame>
        <p:nvGraphicFramePr>
          <p:cNvPr id="2" name="Table 1">
            <a:extLst>
              <a:ext uri="{FF2B5EF4-FFF2-40B4-BE49-F238E27FC236}">
                <a16:creationId xmlns:a16="http://schemas.microsoft.com/office/drawing/2014/main" id="{B9BF4E99-359E-45F4-B9BA-C74C7783BF8E}"/>
              </a:ext>
            </a:extLst>
          </p:cNvPr>
          <p:cNvGraphicFramePr>
            <a:graphicFrameLocks noGrp="1"/>
          </p:cNvGraphicFramePr>
          <p:nvPr>
            <p:extLst>
              <p:ext uri="{D42A27DB-BD31-4B8C-83A1-F6EECF244321}">
                <p14:modId xmlns:p14="http://schemas.microsoft.com/office/powerpoint/2010/main" val="1099659515"/>
              </p:ext>
            </p:extLst>
          </p:nvPr>
        </p:nvGraphicFramePr>
        <p:xfrm>
          <a:off x="0" y="2583001"/>
          <a:ext cx="3833624" cy="2194560"/>
        </p:xfrm>
        <a:graphic>
          <a:graphicData uri="http://schemas.openxmlformats.org/drawingml/2006/table">
            <a:tbl>
              <a:tblPr/>
              <a:tblGrid>
                <a:gridCol w="2219643">
                  <a:extLst>
                    <a:ext uri="{9D8B030D-6E8A-4147-A177-3AD203B41FA5}">
                      <a16:colId xmlns:a16="http://schemas.microsoft.com/office/drawing/2014/main" val="1056744750"/>
                    </a:ext>
                  </a:extLst>
                </a:gridCol>
                <a:gridCol w="1613981">
                  <a:extLst>
                    <a:ext uri="{9D8B030D-6E8A-4147-A177-3AD203B41FA5}">
                      <a16:colId xmlns:a16="http://schemas.microsoft.com/office/drawing/2014/main" val="3728714866"/>
                    </a:ext>
                  </a:extLst>
                </a:gridCol>
              </a:tblGrid>
              <a:tr h="0">
                <a:tc>
                  <a:txBody>
                    <a:bodyPr/>
                    <a:lstStyle/>
                    <a:p>
                      <a:r>
                        <a:rPr lang="en-US" b="1"/>
                        <a:t>Impulsun uzunluğu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Servo bucağı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26599952"/>
                  </a:ext>
                </a:extLst>
              </a:tr>
              <a:tr h="0">
                <a:tc>
                  <a:txBody>
                    <a:bodyPr/>
                    <a:lstStyle/>
                    <a:p>
                      <a:r>
                        <a:rPr lang="en-US"/>
                        <a:t>0.5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65036"/>
                  </a:ext>
                </a:extLst>
              </a:tr>
              <a:tr h="0">
                <a:tc>
                  <a:txBody>
                    <a:bodyPr/>
                    <a:lstStyle/>
                    <a:p>
                      <a:r>
                        <a:rPr lang="en-US"/>
                        <a:t>1.0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787046"/>
                  </a:ext>
                </a:extLst>
              </a:tr>
              <a:tr h="0">
                <a:tc>
                  <a:txBody>
                    <a:bodyPr/>
                    <a:lstStyle/>
                    <a:p>
                      <a:r>
                        <a:rPr lang="en-US"/>
                        <a:t>1.5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4793404"/>
                  </a:ext>
                </a:extLst>
              </a:tr>
              <a:tr h="0">
                <a:tc>
                  <a:txBody>
                    <a:bodyPr/>
                    <a:lstStyle/>
                    <a:p>
                      <a:r>
                        <a:rPr lang="en-US"/>
                        <a:t>2.0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373760"/>
                  </a:ext>
                </a:extLst>
              </a:tr>
              <a:tr h="0">
                <a:tc>
                  <a:txBody>
                    <a:bodyPr/>
                    <a:lstStyle/>
                    <a:p>
                      <a:r>
                        <a:rPr lang="en-US"/>
                        <a:t>2.5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a:t>180°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3709629"/>
                  </a:ext>
                </a:extLst>
              </a:tr>
            </a:tbl>
          </a:graphicData>
        </a:graphic>
      </p:graphicFrame>
      <p:pic>
        <p:nvPicPr>
          <p:cNvPr id="4" name="Picture 3">
            <a:extLst>
              <a:ext uri="{FF2B5EF4-FFF2-40B4-BE49-F238E27FC236}">
                <a16:creationId xmlns:a16="http://schemas.microsoft.com/office/drawing/2014/main" id="{8CEE2BEB-AA69-7B0F-E3BF-F72925CC8CB5}"/>
              </a:ext>
            </a:extLst>
          </p:cNvPr>
          <p:cNvPicPr>
            <a:picLocks noChangeAspect="1"/>
          </p:cNvPicPr>
          <p:nvPr/>
        </p:nvPicPr>
        <p:blipFill>
          <a:blip r:embed="rId2"/>
          <a:stretch>
            <a:fillRect/>
          </a:stretch>
        </p:blipFill>
        <p:spPr>
          <a:xfrm>
            <a:off x="7717050" y="0"/>
            <a:ext cx="4473328" cy="3375953"/>
          </a:xfrm>
          <a:prstGeom prst="rect">
            <a:avLst/>
          </a:prstGeom>
        </p:spPr>
      </p:pic>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99892" cy="5047536"/>
          </a:xfrm>
          <a:prstGeom prst="rect">
            <a:avLst/>
          </a:prstGeom>
          <a:noFill/>
        </p:spPr>
        <p:txBody>
          <a:bodyPr wrap="square">
            <a:spAutoFit/>
          </a:bodyPr>
          <a:lstStyle/>
          <a:p>
            <a:r>
              <a:rPr lang="en-US" sz="1400"/>
              <a:t>LCD (Liquid Crystal Display - maye kristal ekran) ekran sadə dillə şüşə üzərində işıqlandırılmış məlumat göstərən ekrandır.</a:t>
            </a:r>
            <a:r>
              <a:rPr lang="az-Latn-AZ" sz="1400"/>
              <a:t> Elektrik siqnalı ilə rəqəm, hərf və şəkil göstərir.</a:t>
            </a:r>
          </a:p>
          <a:p>
            <a:endParaRPr lang="az-Latn-AZ" sz="1400"/>
          </a:p>
          <a:p>
            <a:r>
              <a:rPr lang="en-US" sz="1400"/>
              <a:t>Ən çox 16x2 və 20x4 tipləri istifadə olunur</a:t>
            </a:r>
            <a:r>
              <a:rPr lang="az-Latn-AZ" sz="1400"/>
              <a:t>:</a:t>
            </a:r>
            <a:endParaRPr lang="en-US" sz="1400"/>
          </a:p>
          <a:p>
            <a:pPr marL="742950" lvl="1" indent="-285750">
              <a:lnSpc>
                <a:spcPct val="150000"/>
              </a:lnSpc>
              <a:buFont typeface="Arial" panose="020B0604020202020204" pitchFamily="34" charset="0"/>
              <a:buChar char="•"/>
            </a:pPr>
            <a:r>
              <a:rPr lang="en-US" sz="1400"/>
              <a:t>16x2 → 16 simvol × 2 sətir</a:t>
            </a:r>
          </a:p>
          <a:p>
            <a:pPr marL="742950" lvl="1" indent="-285750">
              <a:lnSpc>
                <a:spcPct val="150000"/>
              </a:lnSpc>
              <a:buFont typeface="Arial" panose="020B0604020202020204" pitchFamily="34" charset="0"/>
              <a:buChar char="•"/>
            </a:pPr>
            <a:r>
              <a:rPr lang="en-US" sz="1400"/>
              <a:t>20x4 → 20 simvol × 4 sətir</a:t>
            </a:r>
            <a:endParaRPr lang="az-Latn-AZ" sz="1400"/>
          </a:p>
          <a:p>
            <a:endParaRPr lang="az-Latn-AZ" sz="1400"/>
          </a:p>
          <a:p>
            <a:r>
              <a:rPr lang="en-US" sz="1400"/>
              <a:t>Arduino ilə məlumatları yazmaq, sensor dəyərlərini göstərmək üçün yaxşı seçimdir.</a:t>
            </a:r>
            <a:br>
              <a:rPr lang="az-Latn-AZ" sz="1400"/>
            </a:br>
            <a:br>
              <a:rPr lang="az-Latn-AZ" sz="1400"/>
            </a:br>
            <a:r>
              <a:rPr lang="az-Latn-AZ" sz="1400" b="1"/>
              <a:t>Pinləri bunlardır</a:t>
            </a:r>
            <a:r>
              <a:rPr lang="az-Latn-AZ" sz="1400"/>
              <a:t>:</a:t>
            </a:r>
          </a:p>
          <a:p>
            <a:pPr marL="742950" lvl="1" indent="-285750">
              <a:buFont typeface="Arial" panose="020B0604020202020204" pitchFamily="34" charset="0"/>
              <a:buChar char="•"/>
            </a:pPr>
            <a:r>
              <a:rPr lang="az-Latn-AZ" sz="1400"/>
              <a:t>VCC → enerji</a:t>
            </a:r>
          </a:p>
          <a:p>
            <a:pPr marL="742950" lvl="1" indent="-285750">
              <a:buFont typeface="Arial" panose="020B0604020202020204" pitchFamily="34" charset="0"/>
              <a:buChar char="•"/>
            </a:pPr>
            <a:r>
              <a:rPr lang="az-Latn-AZ" sz="1400"/>
              <a:t>GND → torpaq</a:t>
            </a:r>
          </a:p>
          <a:p>
            <a:pPr marL="742950" lvl="1" indent="-285750">
              <a:buFont typeface="Arial" panose="020B0604020202020204" pitchFamily="34" charset="0"/>
              <a:buChar char="•"/>
            </a:pPr>
            <a:r>
              <a:rPr lang="az-Latn-AZ" sz="1400"/>
              <a:t>SDA / SCL (I2C) → məlumat yolu</a:t>
            </a:r>
          </a:p>
          <a:p>
            <a:pPr marL="742950" lvl="1" indent="-285750">
              <a:buFont typeface="Arial" panose="020B0604020202020204" pitchFamily="34" charset="0"/>
              <a:buChar char="•"/>
            </a:pPr>
            <a:r>
              <a:rPr lang="az-Latn-AZ" sz="1400"/>
              <a:t>Alternativ olaraq RS, EN, D4–D7 (paralel interfeys)</a:t>
            </a:r>
          </a:p>
          <a:p>
            <a:endParaRPr lang="az-Latn-AZ" sz="1400"/>
          </a:p>
          <a:p>
            <a:endParaRPr lang="az-Latn-AZ" sz="1400"/>
          </a:p>
          <a:p>
            <a:r>
              <a:rPr lang="en-US" sz="1400"/>
              <a:t>Niyə Arduino layihələrində istifadə olunur?</a:t>
            </a:r>
          </a:p>
          <a:p>
            <a:pPr marL="742950" lvl="1" indent="-285750">
              <a:buFont typeface="Arial" panose="020B0604020202020204" pitchFamily="34" charset="0"/>
              <a:buChar char="•"/>
            </a:pPr>
            <a:r>
              <a:rPr lang="en-US" sz="1400"/>
              <a:t>Sensor dəyərlərini göstərmək (temperatur, işıq)</a:t>
            </a:r>
          </a:p>
          <a:p>
            <a:pPr marL="742950" lvl="1" indent="-285750">
              <a:buFont typeface="Arial" panose="020B0604020202020204" pitchFamily="34" charset="0"/>
              <a:buChar char="•"/>
            </a:pPr>
            <a:r>
              <a:rPr lang="en-US" sz="1400"/>
              <a:t>Menyular və interfeyslər yaratmaq</a:t>
            </a:r>
          </a:p>
          <a:p>
            <a:pPr marL="742950" lvl="1" indent="-285750">
              <a:buFont typeface="Arial" panose="020B0604020202020204" pitchFamily="34" charset="0"/>
              <a:buChar char="•"/>
            </a:pPr>
            <a:r>
              <a:rPr lang="en-US" sz="1400"/>
              <a:t>Robot və avtomatik sistemlərin statusunu göstərmək</a:t>
            </a:r>
            <a:endParaRPr lang="az-Latn-AZ" sz="1400"/>
          </a:p>
          <a:p>
            <a:endParaRPr lang="ru-RU" sz="1400"/>
          </a:p>
        </p:txBody>
      </p:sp>
      <p:pic>
        <p:nvPicPr>
          <p:cNvPr id="3" name="Picture 2">
            <a:extLst>
              <a:ext uri="{FF2B5EF4-FFF2-40B4-BE49-F238E27FC236}">
                <a16:creationId xmlns:a16="http://schemas.microsoft.com/office/drawing/2014/main" id="{B98E0A4A-2AEB-2752-E060-96F40D82D202}"/>
              </a:ext>
            </a:extLst>
          </p:cNvPr>
          <p:cNvPicPr>
            <a:picLocks noChangeAspect="1"/>
          </p:cNvPicPr>
          <p:nvPr/>
        </p:nvPicPr>
        <p:blipFill>
          <a:blip r:embed="rId2"/>
          <a:stretch>
            <a:fillRect/>
          </a:stretch>
        </p:blipFill>
        <p:spPr>
          <a:xfrm>
            <a:off x="6744094" y="3969556"/>
            <a:ext cx="5447906" cy="2888443"/>
          </a:xfrm>
          <a:prstGeom prst="rect">
            <a:avLst/>
          </a:prstGeom>
        </p:spPr>
      </p:pic>
      <p:pic>
        <p:nvPicPr>
          <p:cNvPr id="6" name="Picture 5">
            <a:extLst>
              <a:ext uri="{FF2B5EF4-FFF2-40B4-BE49-F238E27FC236}">
                <a16:creationId xmlns:a16="http://schemas.microsoft.com/office/drawing/2014/main" id="{29D87F10-7E4F-C066-6448-3BDC21B5E396}"/>
              </a:ext>
            </a:extLst>
          </p:cNvPr>
          <p:cNvPicPr>
            <a:picLocks noChangeAspect="1"/>
          </p:cNvPicPr>
          <p:nvPr/>
        </p:nvPicPr>
        <p:blipFill>
          <a:blip r:embed="rId3"/>
          <a:stretch>
            <a:fillRect/>
          </a:stretch>
        </p:blipFill>
        <p:spPr>
          <a:xfrm>
            <a:off x="6701514" y="0"/>
            <a:ext cx="5490486" cy="2888443"/>
          </a:xfrm>
          <a:prstGeom prst="rect">
            <a:avLst/>
          </a:prstGeom>
        </p:spPr>
      </p:pic>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Arduino Joystick Module əl ilə idarəetmə üçün istifadə olunan iki istiqamətli (X–Y) giriş moduludur.</a:t>
            </a:r>
          </a:p>
          <a:p>
            <a:endParaRPr lang="en-US" sz="1400"/>
          </a:p>
          <a:p>
            <a:r>
              <a:rPr lang="en-US" sz="1400"/>
              <a:t>Qısa izah:</a:t>
            </a:r>
          </a:p>
          <a:p>
            <a:pPr marL="742950" lvl="1" indent="-285750">
              <a:buFont typeface="Arial" panose="020B0604020202020204" pitchFamily="34" charset="0"/>
              <a:buChar char="•"/>
            </a:pPr>
            <a:r>
              <a:rPr lang="en-US" sz="1400"/>
              <a:t>İçində 2 potensiometr var → sağa-sola (X) və yuxarı-aşağı (Y) hərəkəti ölçür</a:t>
            </a:r>
          </a:p>
          <a:p>
            <a:pPr marL="742950" lvl="1" indent="-285750">
              <a:buFont typeface="Arial" panose="020B0604020202020204" pitchFamily="34" charset="0"/>
              <a:buChar char="•"/>
            </a:pPr>
            <a:r>
              <a:rPr lang="en-US" sz="1400"/>
              <a:t>Ortasına basanda düymə (SW) kimi işləyir</a:t>
            </a:r>
          </a:p>
          <a:p>
            <a:pPr marL="742950" lvl="1" indent="-285750">
              <a:buFont typeface="Arial" panose="020B0604020202020204" pitchFamily="34" charset="0"/>
              <a:buChar char="•"/>
            </a:pPr>
            <a:r>
              <a:rPr lang="en-US" sz="1400"/>
              <a:t>Arduino bu hərəkətləri analog dəyər kimi oxuyur</a:t>
            </a:r>
          </a:p>
          <a:p>
            <a:endParaRPr lang="en-US" sz="1400"/>
          </a:p>
          <a:p>
            <a:r>
              <a:rPr lang="en-US" sz="1400"/>
              <a:t>Pinləri:</a:t>
            </a:r>
          </a:p>
          <a:p>
            <a:pPr marL="742950" lvl="1" indent="-285750">
              <a:buFont typeface="Arial" panose="020B0604020202020204" pitchFamily="34" charset="0"/>
              <a:buChar char="•"/>
            </a:pPr>
            <a:r>
              <a:rPr lang="en-US" sz="1400"/>
              <a:t>VCC – 5V (və ya 3.3V)</a:t>
            </a:r>
          </a:p>
          <a:p>
            <a:pPr marL="742950" lvl="1" indent="-285750">
              <a:buFont typeface="Arial" panose="020B0604020202020204" pitchFamily="34" charset="0"/>
              <a:buChar char="•"/>
            </a:pPr>
            <a:r>
              <a:rPr lang="en-US" sz="1400"/>
              <a:t>GND – torpaq</a:t>
            </a:r>
          </a:p>
          <a:p>
            <a:pPr marL="742950" lvl="1" indent="-285750">
              <a:buFont typeface="Arial" panose="020B0604020202020204" pitchFamily="34" charset="0"/>
              <a:buChar char="•"/>
            </a:pPr>
            <a:r>
              <a:rPr lang="en-US" sz="1400"/>
              <a:t>VRx – X oxu</a:t>
            </a:r>
          </a:p>
          <a:p>
            <a:pPr marL="742950" lvl="1" indent="-285750">
              <a:buFont typeface="Arial" panose="020B0604020202020204" pitchFamily="34" charset="0"/>
              <a:buChar char="•"/>
            </a:pPr>
            <a:r>
              <a:rPr lang="en-US" sz="1400"/>
              <a:t>VRy – Y oxu</a:t>
            </a:r>
          </a:p>
          <a:p>
            <a:pPr marL="742950" lvl="1" indent="-285750">
              <a:buFont typeface="Arial" panose="020B0604020202020204" pitchFamily="34" charset="0"/>
              <a:buChar char="•"/>
            </a:pPr>
            <a:r>
              <a:rPr lang="en-US" sz="1400"/>
              <a:t>SW – basma düyməsi</a:t>
            </a:r>
          </a:p>
          <a:p>
            <a:endParaRPr lang="en-US" sz="1400"/>
          </a:p>
          <a:p>
            <a:r>
              <a:rPr lang="en-US" sz="1400"/>
              <a:t>Nə üçün istifadə olunur:</a:t>
            </a:r>
          </a:p>
          <a:p>
            <a:pPr marL="742950" lvl="1" indent="-285750">
              <a:buFont typeface="Arial" panose="020B0604020202020204" pitchFamily="34" charset="0"/>
              <a:buChar char="•"/>
            </a:pPr>
            <a:r>
              <a:rPr lang="en-US" sz="1400"/>
              <a:t>Robot idarəetməsi</a:t>
            </a:r>
          </a:p>
          <a:p>
            <a:pPr marL="742950" lvl="1" indent="-285750">
              <a:buFont typeface="Arial" panose="020B0604020202020204" pitchFamily="34" charset="0"/>
              <a:buChar char="•"/>
            </a:pPr>
            <a:r>
              <a:rPr lang="en-US" sz="1400"/>
              <a:t>Oyun və menyu nəzarəti</a:t>
            </a:r>
          </a:p>
          <a:p>
            <a:pPr marL="742950" lvl="1" indent="-285750">
              <a:buFont typeface="Arial" panose="020B0604020202020204" pitchFamily="34" charset="0"/>
              <a:buChar char="•"/>
            </a:pPr>
            <a:r>
              <a:rPr lang="en-US" sz="1400"/>
              <a:t>Servo və motorların əl ilə yönləndirilməsi</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D3AAB0FE-36A3-13F2-F6E8-7F43E8D41020}"/>
              </a:ext>
            </a:extLst>
          </p:cNvPr>
          <p:cNvPicPr>
            <a:picLocks noChangeAspect="1"/>
          </p:cNvPicPr>
          <p:nvPr/>
        </p:nvPicPr>
        <p:blipFill>
          <a:blip r:embed="rId2"/>
          <a:stretch>
            <a:fillRect/>
          </a:stretch>
        </p:blipFill>
        <p:spPr>
          <a:xfrm>
            <a:off x="4442362" y="2597284"/>
            <a:ext cx="7749638" cy="4260715"/>
          </a:xfrm>
          <a:prstGeom prst="rect">
            <a:avLst/>
          </a:prstGeom>
        </p:spPr>
      </p:pic>
      <p:pic>
        <p:nvPicPr>
          <p:cNvPr id="6" name="Picture 5">
            <a:extLst>
              <a:ext uri="{FF2B5EF4-FFF2-40B4-BE49-F238E27FC236}">
                <a16:creationId xmlns:a16="http://schemas.microsoft.com/office/drawing/2014/main" id="{9A187F25-D258-5CA5-3261-418E0703AB5F}"/>
              </a:ext>
            </a:extLst>
          </p:cNvPr>
          <p:cNvPicPr>
            <a:picLocks noChangeAspect="1"/>
          </p:cNvPicPr>
          <p:nvPr/>
        </p:nvPicPr>
        <p:blipFill>
          <a:blip r:embed="rId3"/>
          <a:stretch>
            <a:fillRect/>
          </a:stretch>
        </p:blipFill>
        <p:spPr>
          <a:xfrm>
            <a:off x="9902757" y="0"/>
            <a:ext cx="2289243" cy="2277854"/>
          </a:xfrm>
          <a:prstGeom prst="rect">
            <a:avLst/>
          </a:prstGeom>
        </p:spPr>
      </p:pic>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səs sensoru.</a:t>
            </a:r>
            <a:endParaRPr lang="ru-RU" sz="1400"/>
          </a:p>
        </p:txBody>
      </p:sp>
      <p:pic>
        <p:nvPicPr>
          <p:cNvPr id="3" name="Picture 2">
            <a:extLst>
              <a:ext uri="{FF2B5EF4-FFF2-40B4-BE49-F238E27FC236}">
                <a16:creationId xmlns:a16="http://schemas.microsoft.com/office/drawing/2014/main" id="{00D3417D-39E7-C245-C0ED-2FF88C537210}"/>
              </a:ext>
            </a:extLst>
          </p:cNvPr>
          <p:cNvPicPr>
            <a:picLocks noChangeAspect="1"/>
          </p:cNvPicPr>
          <p:nvPr/>
        </p:nvPicPr>
        <p:blipFill>
          <a:blip r:embed="rId2"/>
          <a:stretch>
            <a:fillRect/>
          </a:stretch>
        </p:blipFill>
        <p:spPr>
          <a:xfrm>
            <a:off x="2689036" y="2072225"/>
            <a:ext cx="9502964" cy="4785775"/>
          </a:xfrm>
          <a:prstGeom prst="rect">
            <a:avLst/>
          </a:prstGeom>
        </p:spPr>
      </p:pic>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232475"/>
          </a:xfrm>
          <a:prstGeom prst="rect">
            <a:avLst/>
          </a:prstGeom>
          <a:noFill/>
        </p:spPr>
        <p:txBody>
          <a:bodyPr wrap="square">
            <a:spAutoFit/>
          </a:bodyPr>
          <a:lstStyle/>
          <a:p>
            <a:r>
              <a:rPr lang="az-Latn-AZ" sz="1400"/>
              <a:t>Buraya qədər göstərilən bütün komponentlər ilkin ARDUİNO dərslərini öyrənmək və praktika etmək üçün gərəkli olan ən əsas minimum komponentlərdir.</a:t>
            </a:r>
          </a:p>
          <a:p>
            <a:endParaRPr lang="az-Latn-AZ" sz="1400"/>
          </a:p>
          <a:p>
            <a:r>
              <a:rPr lang="az-Latn-AZ" sz="1400"/>
              <a:t>Təbii ki, bu komponentlər yüzlərlər ola bilər. Komponentləri əzbərləmək çıxış yolu deyil. Ümumi məntiq var və onu tutan adam istənilən yeni komponenti işlədə bilir.</a:t>
            </a:r>
          </a:p>
          <a:p>
            <a:endParaRPr lang="az-Latn-AZ" sz="1400"/>
          </a:p>
          <a:p>
            <a:r>
              <a:rPr lang="az-Latn-AZ" sz="1400"/>
              <a:t>Buna “</a:t>
            </a:r>
            <a:r>
              <a:rPr lang="az-Latn-AZ" sz="1400" b="1">
                <a:highlight>
                  <a:srgbClr val="00FF00"/>
                </a:highlight>
              </a:rPr>
              <a:t>elektronikanın düşünmə modeli</a:t>
            </a:r>
            <a:r>
              <a:rPr lang="az-Latn-AZ" sz="1400"/>
              <a:t>” deyilir. </a:t>
            </a:r>
          </a:p>
          <a:p>
            <a:endParaRPr lang="az-Latn-AZ" sz="1400"/>
          </a:p>
          <a:p>
            <a:r>
              <a:rPr lang="nb-NO" sz="1400"/>
              <a:t>1. Əsas sual: Bu komponent nədir? (Passiv / Aktiv)</a:t>
            </a:r>
            <a:r>
              <a:rPr lang="az-Latn-AZ" sz="1400"/>
              <a:t>.</a:t>
            </a:r>
          </a:p>
          <a:p>
            <a:endParaRPr lang="az-Latn-AZ" sz="1400"/>
          </a:p>
          <a:p>
            <a:r>
              <a:rPr lang="en-US" sz="1400"/>
              <a:t>Yeni komponent gördükdə ilk reflek</a:t>
            </a:r>
            <a:r>
              <a:rPr lang="az-Latn-AZ" sz="1400"/>
              <a:t> gərək</a:t>
            </a:r>
            <a:r>
              <a:rPr lang="en-US" sz="1400"/>
              <a:t> bu olsun:</a:t>
            </a:r>
            <a:r>
              <a:rPr lang="az-Latn-AZ" sz="1400"/>
              <a:t> </a:t>
            </a:r>
          </a:p>
          <a:p>
            <a:pPr marL="742950" lvl="1" indent="-285750">
              <a:lnSpc>
                <a:spcPct val="150000"/>
              </a:lnSpc>
              <a:buFont typeface="Arial" panose="020B0604020202020204" pitchFamily="34" charset="0"/>
              <a:buChar char="•"/>
            </a:pPr>
            <a:r>
              <a:rPr lang="az-Latn-AZ" sz="1400"/>
              <a:t>Bu p</a:t>
            </a:r>
            <a:r>
              <a:rPr lang="en-US" sz="1400"/>
              <a:t>assiv komponent</a:t>
            </a:r>
            <a:r>
              <a:rPr lang="az-Latn-AZ" sz="1400"/>
              <a:t>dir mi</a:t>
            </a:r>
            <a:r>
              <a:rPr lang="en-US" sz="1400"/>
              <a:t>?</a:t>
            </a:r>
            <a:r>
              <a:rPr lang="az-Latn-AZ" sz="1400"/>
              <a:t> </a:t>
            </a:r>
          </a:p>
          <a:p>
            <a:pPr marL="742950" lvl="1" indent="-285750">
              <a:lnSpc>
                <a:spcPct val="150000"/>
              </a:lnSpc>
              <a:buFont typeface="Arial" panose="020B0604020202020204" pitchFamily="34" charset="0"/>
              <a:buChar char="•"/>
            </a:pPr>
            <a:r>
              <a:rPr lang="en-US" sz="1400"/>
              <a:t>Öz-özünə enerji yarat</a:t>
            </a:r>
            <a:r>
              <a:rPr lang="az-Latn-AZ" sz="1400"/>
              <a:t>dır mı ? </a:t>
            </a:r>
          </a:p>
          <a:p>
            <a:pPr marL="742950" lvl="1" indent="-285750">
              <a:lnSpc>
                <a:spcPct val="150000"/>
              </a:lnSpc>
              <a:buFont typeface="Arial" panose="020B0604020202020204" pitchFamily="34" charset="0"/>
              <a:buChar char="•"/>
            </a:pPr>
            <a:r>
              <a:rPr lang="az-Latn-AZ" sz="1400"/>
              <a:t>Yoxsa s</a:t>
            </a:r>
            <a:r>
              <a:rPr lang="en-US" sz="1400"/>
              <a:t>adəcə məhdudlaşdırır</a:t>
            </a:r>
            <a:r>
              <a:rPr lang="az-Latn-AZ" sz="1400"/>
              <a:t> mı, </a:t>
            </a:r>
            <a:r>
              <a:rPr lang="en-US" sz="1400"/>
              <a:t> bölür</a:t>
            </a:r>
            <a:r>
              <a:rPr lang="az-Latn-AZ" sz="1400"/>
              <a:t> mü,</a:t>
            </a:r>
            <a:r>
              <a:rPr lang="en-US" sz="1400"/>
              <a:t>  dəyişir</a:t>
            </a:r>
            <a:r>
              <a:rPr lang="az-Latn-AZ" sz="1400"/>
              <a:t> mi ? </a:t>
            </a:r>
            <a:endParaRPr lang="en-US" sz="1400"/>
          </a:p>
          <a:p>
            <a:endParaRPr lang="en-US" sz="1400"/>
          </a:p>
          <a:p>
            <a:r>
              <a:rPr lang="en-US" sz="1400"/>
              <a:t>Misal:</a:t>
            </a:r>
          </a:p>
          <a:p>
            <a:pPr marL="742950" lvl="1" indent="-285750">
              <a:buFont typeface="Arial" panose="020B0604020202020204" pitchFamily="34" charset="0"/>
              <a:buChar char="•"/>
            </a:pPr>
            <a:r>
              <a:rPr lang="en-US" sz="1400" b="1"/>
              <a:t>Rezistor</a:t>
            </a:r>
            <a:r>
              <a:rPr lang="az-Latn-AZ" sz="1400"/>
              <a:t> - cərəyanı məhdudlaşdırmaq və dövrəni qorumaq üçün istifadə olunan passiv komponentdir.</a:t>
            </a:r>
            <a:endParaRPr lang="en-US" sz="1400"/>
          </a:p>
          <a:p>
            <a:pPr marL="742950" lvl="1" indent="-285750">
              <a:buFont typeface="Arial" panose="020B0604020202020204" pitchFamily="34" charset="0"/>
              <a:buChar char="•"/>
            </a:pPr>
            <a:r>
              <a:rPr lang="en-US" sz="1400" b="1"/>
              <a:t>Kondensator</a:t>
            </a:r>
            <a:r>
              <a:rPr lang="az-Latn-AZ" sz="1400"/>
              <a:t> - elektrik yükünü müvəqqəti saxlayıb buraxmaqla gərginliyi sabitləşdirən passiv komponentdir.</a:t>
            </a:r>
            <a:endParaRPr lang="en-US" sz="1400"/>
          </a:p>
          <a:p>
            <a:pPr marL="742950" lvl="1" indent="-285750">
              <a:buFont typeface="Arial" panose="020B0604020202020204" pitchFamily="34" charset="0"/>
              <a:buChar char="•"/>
            </a:pPr>
            <a:r>
              <a:rPr lang="en-US" sz="1400" b="1"/>
              <a:t>LDR</a:t>
            </a:r>
            <a:r>
              <a:rPr lang="az-Latn-AZ" sz="1400" b="1"/>
              <a:t> (</a:t>
            </a:r>
            <a:r>
              <a:rPr lang="en-US" sz="1400" b="1"/>
              <a:t>fotorezistor</a:t>
            </a:r>
            <a:r>
              <a:rPr lang="az-Latn-AZ" sz="1400" b="1"/>
              <a:t>) </a:t>
            </a:r>
            <a:r>
              <a:rPr lang="az-Latn-AZ" sz="1400"/>
              <a:t>- </a:t>
            </a:r>
            <a:r>
              <a:rPr lang="en-US" sz="1400"/>
              <a:t>işığın səviyyəsinə görə müqaviməti dəyişərək işığı ölçməyə yarayan passiv komponentdir.</a:t>
            </a:r>
            <a:endParaRPr lang="az-Latn-AZ" sz="1400"/>
          </a:p>
          <a:p>
            <a:pPr marL="742950" lvl="1" indent="-285750">
              <a:buFont typeface="Arial" panose="020B0604020202020204" pitchFamily="34" charset="0"/>
              <a:buChar char="•"/>
            </a:pPr>
            <a:r>
              <a:rPr lang="en-US" sz="1400" b="1"/>
              <a:t>NTC</a:t>
            </a:r>
            <a:r>
              <a:rPr lang="az-Latn-AZ" sz="1400" b="1"/>
              <a:t> (Negative Temperature Coefficient) </a:t>
            </a:r>
            <a:r>
              <a:rPr lang="az-Latn-AZ" sz="1400"/>
              <a:t>- </a:t>
            </a:r>
            <a:r>
              <a:rPr lang="en-US" sz="1400"/>
              <a:t>temperatur artdıqca müqaviməti azalan və istiliyi ölçmək üçün istifadə olunan passiv komponentdir.</a:t>
            </a:r>
            <a:br>
              <a:rPr lang="az-Latn-AZ" sz="1400"/>
            </a:br>
            <a:endParaRPr lang="en-US" sz="1400"/>
          </a:p>
          <a:p>
            <a:endParaRPr lang="az-Latn-AZ" sz="1400"/>
          </a:p>
          <a:p>
            <a:endParaRPr lang="az-Latn-AZ" sz="1400"/>
          </a:p>
          <a:p>
            <a:endParaRPr lang="az-Latn-AZ" sz="1400"/>
          </a:p>
          <a:p>
            <a:endParaRPr lang="az-Latn-AZ" sz="1400"/>
          </a:p>
          <a:p>
            <a:endParaRPr lang="az-Latn-AZ" sz="1400"/>
          </a:p>
          <a:p>
            <a:endParaRPr lang="en-US" sz="1400"/>
          </a:p>
          <a:p>
            <a:r>
              <a:rPr lang="en-US" sz="1400"/>
              <a:t>Qayda: passiv komponentlər “nəzarət etmir”, sadəcə təsir edir.</a:t>
            </a:r>
            <a:endParaRPr lang="ru-RU" sz="1400"/>
          </a:p>
        </p:txBody>
      </p:sp>
      <p:pic>
        <p:nvPicPr>
          <p:cNvPr id="3" name="Picture 2">
            <a:extLst>
              <a:ext uri="{FF2B5EF4-FFF2-40B4-BE49-F238E27FC236}">
                <a16:creationId xmlns:a16="http://schemas.microsoft.com/office/drawing/2014/main" id="{DE7AA2A5-0856-14C2-F2E8-0F1065B8A9C3}"/>
              </a:ext>
            </a:extLst>
          </p:cNvPr>
          <p:cNvPicPr>
            <a:picLocks noChangeAspect="1"/>
          </p:cNvPicPr>
          <p:nvPr/>
        </p:nvPicPr>
        <p:blipFill>
          <a:blip r:embed="rId2"/>
          <a:stretch>
            <a:fillRect/>
          </a:stretch>
        </p:blipFill>
        <p:spPr>
          <a:xfrm>
            <a:off x="0" y="4610916"/>
            <a:ext cx="1562208" cy="1047102"/>
          </a:xfrm>
          <a:prstGeom prst="rect">
            <a:avLst/>
          </a:prstGeom>
        </p:spPr>
      </p:pic>
      <p:pic>
        <p:nvPicPr>
          <p:cNvPr id="6" name="Picture 5">
            <a:extLst>
              <a:ext uri="{FF2B5EF4-FFF2-40B4-BE49-F238E27FC236}">
                <a16:creationId xmlns:a16="http://schemas.microsoft.com/office/drawing/2014/main" id="{7440398D-AD8C-2389-B321-86709F6230F2}"/>
              </a:ext>
            </a:extLst>
          </p:cNvPr>
          <p:cNvPicPr>
            <a:picLocks noChangeAspect="1"/>
          </p:cNvPicPr>
          <p:nvPr/>
        </p:nvPicPr>
        <p:blipFill>
          <a:blip r:embed="rId3"/>
          <a:stretch>
            <a:fillRect/>
          </a:stretch>
        </p:blipFill>
        <p:spPr>
          <a:xfrm>
            <a:off x="2205130" y="4608111"/>
            <a:ext cx="1322514" cy="1049907"/>
          </a:xfrm>
          <a:prstGeom prst="rect">
            <a:avLst/>
          </a:prstGeom>
        </p:spPr>
      </p:pic>
      <p:pic>
        <p:nvPicPr>
          <p:cNvPr id="8" name="Picture 7">
            <a:extLst>
              <a:ext uri="{FF2B5EF4-FFF2-40B4-BE49-F238E27FC236}">
                <a16:creationId xmlns:a16="http://schemas.microsoft.com/office/drawing/2014/main" id="{CE65809B-970C-77E1-D9CD-AAB5DD8DF63D}"/>
              </a:ext>
            </a:extLst>
          </p:cNvPr>
          <p:cNvPicPr>
            <a:picLocks noChangeAspect="1"/>
          </p:cNvPicPr>
          <p:nvPr/>
        </p:nvPicPr>
        <p:blipFill>
          <a:blip r:embed="rId4"/>
          <a:stretch>
            <a:fillRect/>
          </a:stretch>
        </p:blipFill>
        <p:spPr>
          <a:xfrm>
            <a:off x="4170566" y="4604885"/>
            <a:ext cx="1403383" cy="1053133"/>
          </a:xfrm>
          <a:prstGeom prst="rect">
            <a:avLst/>
          </a:prstGeom>
        </p:spPr>
      </p:pic>
      <p:pic>
        <p:nvPicPr>
          <p:cNvPr id="10" name="Picture 9">
            <a:extLst>
              <a:ext uri="{FF2B5EF4-FFF2-40B4-BE49-F238E27FC236}">
                <a16:creationId xmlns:a16="http://schemas.microsoft.com/office/drawing/2014/main" id="{0B3D945C-5363-C97C-DFCC-C767E90194FC}"/>
              </a:ext>
            </a:extLst>
          </p:cNvPr>
          <p:cNvPicPr>
            <a:picLocks noChangeAspect="1"/>
          </p:cNvPicPr>
          <p:nvPr/>
        </p:nvPicPr>
        <p:blipFill>
          <a:blip r:embed="rId5"/>
          <a:stretch>
            <a:fillRect/>
          </a:stretch>
        </p:blipFill>
        <p:spPr>
          <a:xfrm>
            <a:off x="6216871" y="4604885"/>
            <a:ext cx="1220906" cy="1053133"/>
          </a:xfrm>
          <a:prstGeom prst="rect">
            <a:avLst/>
          </a:prstGeom>
        </p:spPr>
      </p:pic>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Aktiv komponent:</a:t>
            </a:r>
          </a:p>
          <a:p>
            <a:pPr marL="742950" lvl="1" indent="-285750">
              <a:buFont typeface="Arial" panose="020B0604020202020204" pitchFamily="34" charset="0"/>
              <a:buChar char="•"/>
            </a:pPr>
            <a:r>
              <a:rPr lang="en-US" sz="1400"/>
              <a:t>Enerjini idarə edir, gücləndirir və ya açıb-söndürür</a:t>
            </a:r>
          </a:p>
          <a:p>
            <a:pPr marL="742950" lvl="1" indent="-285750">
              <a:buFont typeface="Arial" panose="020B0604020202020204" pitchFamily="34" charset="0"/>
              <a:buChar char="•"/>
            </a:pPr>
            <a:r>
              <a:rPr lang="en-US" sz="1400"/>
              <a:t>Adətən 3 və ya daha çox pin olur</a:t>
            </a:r>
            <a:endParaRPr lang="az-Latn-AZ" sz="1400"/>
          </a:p>
          <a:p>
            <a:endParaRPr lang="az-Latn-AZ" sz="1400"/>
          </a:p>
          <a:p>
            <a:endParaRPr lang="az-Latn-AZ" sz="1400"/>
          </a:p>
          <a:p>
            <a:r>
              <a:rPr lang="en-US" sz="1400"/>
              <a:t>Misal:</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Rele</a:t>
            </a:r>
          </a:p>
          <a:p>
            <a:pPr marL="742950" lvl="1" indent="-285750">
              <a:buFont typeface="Arial" panose="020B0604020202020204" pitchFamily="34" charset="0"/>
              <a:buChar char="•"/>
            </a:pPr>
            <a:r>
              <a:rPr lang="en-US" sz="1400"/>
              <a:t>IC (Integrated Circuit)</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nn-NO" sz="1400"/>
              <a:t>Qayda: Aktiv komponentlər “qərar verir”.</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84F7F80C-6319-5D7C-21F0-57A2C0F7D569}"/>
              </a:ext>
            </a:extLst>
          </p:cNvPr>
          <p:cNvPicPr>
            <a:picLocks noChangeAspect="1"/>
          </p:cNvPicPr>
          <p:nvPr/>
        </p:nvPicPr>
        <p:blipFill>
          <a:blip r:embed="rId2"/>
          <a:stretch>
            <a:fillRect/>
          </a:stretch>
        </p:blipFill>
        <p:spPr>
          <a:xfrm>
            <a:off x="270057" y="2163840"/>
            <a:ext cx="1918668" cy="1705148"/>
          </a:xfrm>
          <a:prstGeom prst="rect">
            <a:avLst/>
          </a:prstGeom>
        </p:spPr>
      </p:pic>
      <p:pic>
        <p:nvPicPr>
          <p:cNvPr id="6" name="Picture 5">
            <a:extLst>
              <a:ext uri="{FF2B5EF4-FFF2-40B4-BE49-F238E27FC236}">
                <a16:creationId xmlns:a16="http://schemas.microsoft.com/office/drawing/2014/main" id="{8BFFD82F-0983-143E-30F0-C15E1E2471BF}"/>
              </a:ext>
            </a:extLst>
          </p:cNvPr>
          <p:cNvPicPr>
            <a:picLocks noChangeAspect="1"/>
          </p:cNvPicPr>
          <p:nvPr/>
        </p:nvPicPr>
        <p:blipFill>
          <a:blip r:embed="rId3"/>
          <a:stretch>
            <a:fillRect/>
          </a:stretch>
        </p:blipFill>
        <p:spPr>
          <a:xfrm>
            <a:off x="2738382" y="2163841"/>
            <a:ext cx="1964892" cy="1710012"/>
          </a:xfrm>
          <a:prstGeom prst="rect">
            <a:avLst/>
          </a:prstGeom>
        </p:spPr>
      </p:pic>
      <p:pic>
        <p:nvPicPr>
          <p:cNvPr id="8" name="Picture 7">
            <a:extLst>
              <a:ext uri="{FF2B5EF4-FFF2-40B4-BE49-F238E27FC236}">
                <a16:creationId xmlns:a16="http://schemas.microsoft.com/office/drawing/2014/main" id="{83C66F75-3780-0BD9-E193-F01E44532169}"/>
              </a:ext>
            </a:extLst>
          </p:cNvPr>
          <p:cNvPicPr>
            <a:picLocks noChangeAspect="1"/>
          </p:cNvPicPr>
          <p:nvPr/>
        </p:nvPicPr>
        <p:blipFill>
          <a:blip r:embed="rId4"/>
          <a:stretch>
            <a:fillRect/>
          </a:stretch>
        </p:blipFill>
        <p:spPr>
          <a:xfrm>
            <a:off x="5424560" y="2228513"/>
            <a:ext cx="2064167" cy="1643508"/>
          </a:xfrm>
          <a:prstGeom prst="rect">
            <a:avLst/>
          </a:prstGeom>
        </p:spPr>
      </p:pic>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478423"/>
          </a:xfrm>
          <a:prstGeom prst="rect">
            <a:avLst/>
          </a:prstGeom>
          <a:noFill/>
        </p:spPr>
        <p:txBody>
          <a:bodyPr wrap="square">
            <a:spAutoFit/>
          </a:bodyPr>
          <a:lstStyle/>
          <a:p>
            <a:r>
              <a:rPr lang="en-US" sz="1400"/>
              <a:t>Hər yeni komponent üçün ikinci sual: Bu komponentə </a:t>
            </a:r>
            <a:r>
              <a:rPr lang="en-US" sz="1400" b="1"/>
              <a:t>VCC</a:t>
            </a:r>
            <a:r>
              <a:rPr lang="en-US" sz="1400"/>
              <a:t> və </a:t>
            </a:r>
            <a:r>
              <a:rPr lang="en-US" sz="1400" b="1"/>
              <a:t>GND</a:t>
            </a:r>
            <a:r>
              <a:rPr lang="en-US" sz="1400"/>
              <a:t> lazımdırmı?</a:t>
            </a:r>
          </a:p>
          <a:p>
            <a:pPr marL="742950" lvl="1" indent="-285750">
              <a:lnSpc>
                <a:spcPct val="150000"/>
              </a:lnSpc>
              <a:buFont typeface="Arial" panose="020B0604020202020204" pitchFamily="34" charset="0"/>
              <a:buChar char="•"/>
            </a:pPr>
            <a:r>
              <a:rPr lang="en-US" sz="1400"/>
              <a:t>Bəli → aktivdir</a:t>
            </a:r>
          </a:p>
          <a:p>
            <a:pPr marL="742950" lvl="1" indent="-285750">
              <a:lnSpc>
                <a:spcPct val="150000"/>
              </a:lnSpc>
              <a:buFont typeface="Arial" panose="020B0604020202020204" pitchFamily="34" charset="0"/>
              <a:buChar char="•"/>
            </a:pPr>
            <a:r>
              <a:rPr lang="en-US" sz="1400"/>
              <a:t>Xeyr → passivdir</a:t>
            </a:r>
          </a:p>
          <a:p>
            <a:endParaRPr lang="en-US" sz="1400"/>
          </a:p>
          <a:p>
            <a:endParaRPr lang="en-US" sz="1400"/>
          </a:p>
          <a:p>
            <a:endParaRPr lang="en-US" sz="1400"/>
          </a:p>
          <a:p>
            <a:endParaRPr lang="en-US" sz="1400"/>
          </a:p>
          <a:p>
            <a:r>
              <a:rPr lang="en-US" sz="1400"/>
              <a:t>Hər komponent mütləq bu 3 roldan birini oynayır: </a:t>
            </a:r>
          </a:p>
          <a:p>
            <a:endParaRPr lang="en-US" sz="1400"/>
          </a:p>
          <a:p>
            <a:r>
              <a:rPr lang="en-US" sz="1400"/>
              <a:t>Input (oxuyuram)</a:t>
            </a:r>
          </a:p>
          <a:p>
            <a:pPr marL="742950" lvl="1" indent="-285750">
              <a:buFont typeface="Arial" panose="020B0604020202020204" pitchFamily="34" charset="0"/>
              <a:buChar char="•"/>
            </a:pPr>
            <a:r>
              <a:rPr lang="en-US" sz="1400"/>
              <a:t>Sensorlar</a:t>
            </a:r>
          </a:p>
          <a:p>
            <a:pPr marL="742950" lvl="1" indent="-285750">
              <a:buFont typeface="Arial" panose="020B0604020202020204" pitchFamily="34" charset="0"/>
              <a:buChar char="•"/>
            </a:pPr>
            <a:r>
              <a:rPr lang="en-US" sz="1400"/>
              <a:t>Düymə, joystick</a:t>
            </a:r>
          </a:p>
          <a:p>
            <a:endParaRPr lang="en-US" sz="1400"/>
          </a:p>
          <a:p>
            <a:r>
              <a:rPr lang="en-US" sz="1400"/>
              <a:t>Process (emal edir)</a:t>
            </a:r>
          </a:p>
          <a:p>
            <a:pPr marL="742950" lvl="1" indent="-285750">
              <a:buFont typeface="Arial" panose="020B0604020202020204" pitchFamily="34" charset="0"/>
              <a:buChar char="•"/>
            </a:pPr>
            <a:r>
              <a:rPr lang="en-US" sz="1400"/>
              <a:t>Arduino</a:t>
            </a:r>
          </a:p>
          <a:p>
            <a:pPr marL="742950" lvl="1" indent="-285750">
              <a:buFont typeface="Arial" panose="020B0604020202020204" pitchFamily="34" charset="0"/>
              <a:buChar char="•"/>
            </a:pPr>
            <a:r>
              <a:rPr lang="en-US" sz="1400"/>
              <a:t>IC-lər</a:t>
            </a:r>
          </a:p>
          <a:p>
            <a:endParaRPr lang="en-US" sz="1400"/>
          </a:p>
          <a:p>
            <a:r>
              <a:rPr lang="en-US" sz="1400"/>
              <a:t>Output (nəticə göstərir)</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Motor</a:t>
            </a:r>
          </a:p>
          <a:p>
            <a:pPr marL="742950" lvl="1" indent="-285750">
              <a:buFont typeface="Arial" panose="020B0604020202020204" pitchFamily="34" charset="0"/>
              <a:buChar char="•"/>
            </a:pPr>
            <a:r>
              <a:rPr lang="en-US" sz="1400"/>
              <a:t>LCD</a:t>
            </a:r>
          </a:p>
          <a:p>
            <a:pPr marL="742950" lvl="1" indent="-285750">
              <a:buFont typeface="Arial" panose="020B0604020202020204" pitchFamily="34" charset="0"/>
              <a:buChar char="•"/>
            </a:pPr>
            <a:r>
              <a:rPr lang="en-US" sz="1400"/>
              <a:t>Buzzer</a:t>
            </a:r>
          </a:p>
          <a:p>
            <a:endParaRPr lang="en-US" sz="1400"/>
          </a:p>
          <a:p>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616648"/>
          </a:xfrm>
          <a:prstGeom prst="rect">
            <a:avLst/>
          </a:prstGeom>
          <a:noFill/>
        </p:spPr>
        <p:txBody>
          <a:bodyPr wrap="square">
            <a:spAutoFit/>
          </a:bodyPr>
          <a:lstStyle/>
          <a:p>
            <a:r>
              <a:rPr lang="en-US" sz="1400"/>
              <a:t>Pin adlarına m</a:t>
            </a:r>
            <a:r>
              <a:rPr lang="az-Latn-AZ" sz="1400"/>
              <a:t>ütləq </a:t>
            </a:r>
            <a:r>
              <a:rPr lang="en-US" sz="1400"/>
              <a:t>fikir verm</a:t>
            </a:r>
            <a:r>
              <a:rPr lang="az-Latn-AZ" sz="1400"/>
              <a:t>ək lazımdır:  </a:t>
            </a:r>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az-Latn-AZ" sz="1400"/>
              <a:t>Pin adlarını oxuya bilən adam datasheetsiz də 60% işi görür. </a:t>
            </a:r>
          </a:p>
          <a:p>
            <a:endParaRPr lang="az-Latn-AZ" sz="1400"/>
          </a:p>
          <a:p>
            <a:r>
              <a:rPr lang="en-US" sz="1400" b="1"/>
              <a:t>Datasheet</a:t>
            </a:r>
            <a:r>
              <a:rPr lang="en-US" sz="1400"/>
              <a:t> – bir komponentin necə işlədiyini, necə qoşulduğunu və hansı limitlərdə təhlükəsiz istifadə olunacağını göstərən rəsmi texniki sənəddir.</a:t>
            </a:r>
            <a:endParaRPr lang="az-Latn-AZ" sz="1400"/>
          </a:p>
          <a:p>
            <a:endParaRPr lang="az-Latn-AZ" sz="1400"/>
          </a:p>
          <a:p>
            <a:r>
              <a:rPr lang="az-Latn-AZ" sz="1400"/>
              <a:t>Əzbərləmək lazım deyil.</a:t>
            </a:r>
            <a:endParaRPr lang="ru-RU" sz="1400"/>
          </a:p>
        </p:txBody>
      </p:sp>
      <p:graphicFrame>
        <p:nvGraphicFramePr>
          <p:cNvPr id="2" name="Table 1">
            <a:extLst>
              <a:ext uri="{FF2B5EF4-FFF2-40B4-BE49-F238E27FC236}">
                <a16:creationId xmlns:a16="http://schemas.microsoft.com/office/drawing/2014/main" id="{D5502DF1-2D40-4509-674D-7577415CF3F7}"/>
              </a:ext>
            </a:extLst>
          </p:cNvPr>
          <p:cNvGraphicFramePr>
            <a:graphicFrameLocks noGrp="1"/>
          </p:cNvGraphicFramePr>
          <p:nvPr>
            <p:extLst>
              <p:ext uri="{D42A27DB-BD31-4B8C-83A1-F6EECF244321}">
                <p14:modId xmlns:p14="http://schemas.microsoft.com/office/powerpoint/2010/main" val="1878018309"/>
              </p:ext>
            </p:extLst>
          </p:nvPr>
        </p:nvGraphicFramePr>
        <p:xfrm>
          <a:off x="107004" y="369332"/>
          <a:ext cx="3412788" cy="2926080"/>
        </p:xfrm>
        <a:graphic>
          <a:graphicData uri="http://schemas.openxmlformats.org/drawingml/2006/table">
            <a:tbl>
              <a:tblPr/>
              <a:tblGrid>
                <a:gridCol w="1706394">
                  <a:extLst>
                    <a:ext uri="{9D8B030D-6E8A-4147-A177-3AD203B41FA5}">
                      <a16:colId xmlns:a16="http://schemas.microsoft.com/office/drawing/2014/main" val="3233790186"/>
                    </a:ext>
                  </a:extLst>
                </a:gridCol>
                <a:gridCol w="1706394">
                  <a:extLst>
                    <a:ext uri="{9D8B030D-6E8A-4147-A177-3AD203B41FA5}">
                      <a16:colId xmlns:a16="http://schemas.microsoft.com/office/drawing/2014/main" val="10590295"/>
                    </a:ext>
                  </a:extLst>
                </a:gridCol>
              </a:tblGrid>
              <a:tr h="0">
                <a:tc>
                  <a:txBody>
                    <a:bodyPr/>
                    <a:lstStyle/>
                    <a:p>
                      <a:r>
                        <a:rPr lang="en-US"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44608110"/>
                  </a:ext>
                </a:extLst>
              </a:tr>
              <a:tr h="0">
                <a:tc>
                  <a:txBody>
                    <a:bodyPr/>
                    <a:lstStyle/>
                    <a:p>
                      <a:r>
                        <a:rPr lang="en-US"/>
                        <a:t>VCC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Enerji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441317"/>
                  </a:ext>
                </a:extLst>
              </a:tr>
              <a:tr h="0">
                <a:tc>
                  <a:txBody>
                    <a:bodyPr/>
                    <a:lstStyle/>
                    <a:p>
                      <a:r>
                        <a:rPr lang="en-US"/>
                        <a:t>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Torpaq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2824413"/>
                  </a:ext>
                </a:extLst>
              </a:tr>
              <a:tr h="0">
                <a:tc>
                  <a:txBody>
                    <a:bodyPr/>
                    <a:lstStyle/>
                    <a:p>
                      <a:r>
                        <a:rPr lang="en-US"/>
                        <a:t>OUT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Çıxış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0481661"/>
                  </a:ext>
                </a:extLst>
              </a:tr>
              <a:tr h="0">
                <a:tc>
                  <a:txBody>
                    <a:bodyPr/>
                    <a:lstStyle/>
                    <a:p>
                      <a:r>
                        <a:rPr lang="en-US"/>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Giriş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6251"/>
                  </a:ext>
                </a:extLst>
              </a:tr>
              <a:tr h="0">
                <a:tc>
                  <a:txBody>
                    <a:bodyPr/>
                    <a:lstStyle/>
                    <a:p>
                      <a:r>
                        <a:rPr lang="en-US"/>
                        <a:t>SIG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Siqnal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019007"/>
                  </a:ext>
                </a:extLst>
              </a:tr>
              <a:tr h="0">
                <a:tc>
                  <a:txBody>
                    <a:bodyPr/>
                    <a:lstStyle/>
                    <a:p>
                      <a:r>
                        <a:rPr lang="en-US"/>
                        <a:t>SDA/SCL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5606499"/>
                  </a:ext>
                </a:extLst>
              </a:tr>
              <a:tr h="0">
                <a:tc>
                  <a:txBody>
                    <a:bodyPr/>
                    <a:lstStyle/>
                    <a:p>
                      <a:r>
                        <a:rPr lang="en-US"/>
                        <a:t>TX/RX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Serial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2356015"/>
                  </a:ext>
                </a:extLst>
              </a:tr>
            </a:tbl>
          </a:graphicData>
        </a:graphic>
      </p:graphicFrame>
      <p:pic>
        <p:nvPicPr>
          <p:cNvPr id="4" name="Picture 3">
            <a:extLst>
              <a:ext uri="{FF2B5EF4-FFF2-40B4-BE49-F238E27FC236}">
                <a16:creationId xmlns:a16="http://schemas.microsoft.com/office/drawing/2014/main" id="{96FEE586-4879-793C-8155-D81D25D7D219}"/>
              </a:ext>
            </a:extLst>
          </p:cNvPr>
          <p:cNvPicPr>
            <a:picLocks noChangeAspect="1"/>
          </p:cNvPicPr>
          <p:nvPr/>
        </p:nvPicPr>
        <p:blipFill>
          <a:blip r:embed="rId2"/>
          <a:stretch>
            <a:fillRect/>
          </a:stretch>
        </p:blipFill>
        <p:spPr>
          <a:xfrm>
            <a:off x="1" y="4616648"/>
            <a:ext cx="3522494" cy="2241352"/>
          </a:xfrm>
          <a:prstGeom prst="rect">
            <a:avLst/>
          </a:prstGeom>
        </p:spPr>
      </p:pic>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Yeni komponentdə mütləq buna fikir ver: Analogdur, yoxsa Digital?</a:t>
            </a:r>
            <a:endParaRPr lang="az-Latn-AZ" sz="1400"/>
          </a:p>
          <a:p>
            <a:pPr marL="742950" lvl="1" indent="-285750">
              <a:lnSpc>
                <a:spcPct val="150000"/>
              </a:lnSpc>
              <a:buFont typeface="Arial" panose="020B0604020202020204" pitchFamily="34" charset="0"/>
              <a:buChar char="•"/>
            </a:pPr>
            <a:r>
              <a:rPr lang="en-US" sz="1400"/>
              <a:t>Analog → dəyişən dəyər (0–1023)</a:t>
            </a:r>
          </a:p>
          <a:p>
            <a:pPr marL="742950" lvl="1" indent="-285750">
              <a:lnSpc>
                <a:spcPct val="150000"/>
              </a:lnSpc>
              <a:buFont typeface="Arial" panose="020B0604020202020204" pitchFamily="34" charset="0"/>
              <a:buChar char="•"/>
            </a:pPr>
            <a:r>
              <a:rPr lang="en-US" sz="1400"/>
              <a:t>Digital → 0 və 1</a:t>
            </a:r>
            <a:endParaRPr lang="az-Latn-AZ" sz="1400"/>
          </a:p>
          <a:p>
            <a:endParaRPr lang="az-Latn-AZ" sz="1400"/>
          </a:p>
          <a:p>
            <a:r>
              <a:rPr lang="en-US" sz="1400"/>
              <a:t>Arduino üçün siqnal</a:t>
            </a:r>
            <a:r>
              <a:rPr lang="az-Latn-AZ" sz="1400"/>
              <a:t>, </a:t>
            </a:r>
            <a:r>
              <a:rPr lang="en-US" sz="1400"/>
              <a:t>oxuduğu və ya göndərdiyi dəyər</a:t>
            </a:r>
            <a:r>
              <a:rPr lang="az-Latn-AZ" sz="1400"/>
              <a:t>dir</a:t>
            </a:r>
            <a:r>
              <a:rPr lang="en-US" sz="1400"/>
              <a:t>.</a:t>
            </a:r>
            <a:endParaRPr lang="az-Latn-AZ" sz="1400"/>
          </a:p>
          <a:p>
            <a:endParaRPr lang="az-Latn-AZ" sz="1400"/>
          </a:p>
          <a:p>
            <a:r>
              <a:rPr lang="en-US" sz="1400"/>
              <a:t>Digital siqnalın cəmi iki hal var: 1 və 0.</a:t>
            </a:r>
            <a:r>
              <a:rPr lang="az-Latn-AZ" sz="1400"/>
              <a:t> Məsələn, düymə basılıbdırsa 1 əks halda 0 olar. Rele açıqdırsa 1 əks halda 0 –dır.</a:t>
            </a:r>
          </a:p>
          <a:p>
            <a:endParaRPr lang="az-Latn-AZ" sz="1400"/>
          </a:p>
          <a:p>
            <a:r>
              <a:rPr lang="en-US" sz="1400"/>
              <a:t>Analog siqnalda isə arada çoxlu dəyərlər var. Məsələn, potensiometr az çevrilibsə 120, yarı çevrilibsə 512, tam çevrilibsə 900 kimi.</a:t>
            </a:r>
            <a:endParaRPr lang="az-Latn-AZ" sz="1400"/>
          </a:p>
          <a:p>
            <a:endParaRPr lang="az-Latn-AZ" sz="1400"/>
          </a:p>
          <a:p>
            <a:r>
              <a:rPr lang="en-US" sz="1400"/>
              <a:t>LDR (işıq az–orta–çox)</a:t>
            </a:r>
            <a:r>
              <a:rPr lang="az-Latn-AZ" sz="1400"/>
              <a:t>.</a:t>
            </a:r>
          </a:p>
          <a:p>
            <a:endParaRPr lang="en-US" sz="1400"/>
          </a:p>
          <a:p>
            <a:r>
              <a:rPr lang="en-US" sz="1400"/>
              <a:t>NTC (soyuq–ilıq–isti)</a:t>
            </a:r>
            <a:r>
              <a:rPr lang="az-Latn-AZ" sz="1400"/>
              <a:t>.</a:t>
            </a:r>
          </a:p>
          <a:p>
            <a:endParaRPr lang="az-Latn-AZ" sz="1400"/>
          </a:p>
          <a:p>
            <a:endParaRPr lang="az-Latn-AZ" sz="1400"/>
          </a:p>
          <a:p>
            <a:endParaRPr lang="az-Latn-AZ" sz="1400"/>
          </a:p>
          <a:p>
            <a:r>
              <a:rPr lang="en-US" sz="1400" b="1">
                <a:solidFill>
                  <a:srgbClr val="0070C0"/>
                </a:solidFill>
              </a:rPr>
              <a:t>Bunu bilmək onun üçün vacibdir ki</a:t>
            </a:r>
            <a:r>
              <a:rPr lang="en-US" sz="1400"/>
              <a:t>:</a:t>
            </a:r>
            <a:endParaRPr lang="az-Latn-AZ" sz="1400"/>
          </a:p>
          <a:p>
            <a:pPr marL="742950" lvl="1" indent="-285750">
              <a:lnSpc>
                <a:spcPct val="150000"/>
              </a:lnSpc>
              <a:buFont typeface="Arial" panose="020B0604020202020204" pitchFamily="34" charset="0"/>
              <a:buChar char="•"/>
            </a:pPr>
            <a:r>
              <a:rPr lang="en-US" sz="1400"/>
              <a:t>Digital komponent → digital pin</a:t>
            </a:r>
          </a:p>
          <a:p>
            <a:pPr marL="742950" lvl="1" indent="-285750">
              <a:lnSpc>
                <a:spcPct val="150000"/>
              </a:lnSpc>
              <a:buFont typeface="Arial" panose="020B0604020202020204" pitchFamily="34" charset="0"/>
              <a:buChar char="•"/>
            </a:pPr>
            <a:r>
              <a:rPr lang="en-US" sz="1400"/>
              <a:t>Analog komponent → analog pin</a:t>
            </a:r>
            <a:endParaRPr lang="az-Latn-AZ" sz="1400"/>
          </a:p>
          <a:p>
            <a:endParaRPr lang="az-Latn-AZ" sz="1400"/>
          </a:p>
          <a:p>
            <a:r>
              <a:rPr lang="en-US" sz="1400"/>
              <a:t>Əgər yanlış qoşularsa dəyərlər oxunmaz.</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908780"/>
          </a:xfrm>
          <a:prstGeom prst="rect">
            <a:avLst/>
          </a:prstGeom>
          <a:noFill/>
        </p:spPr>
        <p:txBody>
          <a:bodyPr wrap="square">
            <a:spAutoFit/>
          </a:bodyPr>
          <a:lstStyle/>
          <a:p>
            <a:pPr>
              <a:lnSpc>
                <a:spcPct val="150000"/>
              </a:lnSpc>
            </a:pPr>
            <a:r>
              <a:rPr lang="en-US" sz="1400"/>
              <a:t>“Arduino idarə edir, iş görmür”</a:t>
            </a:r>
            <a:endParaRPr lang="az-Latn-AZ" sz="1400"/>
          </a:p>
          <a:p>
            <a:pPr>
              <a:lnSpc>
                <a:spcPct val="150000"/>
              </a:lnSpc>
            </a:pPr>
            <a:endParaRPr lang="az-Latn-AZ" sz="1400"/>
          </a:p>
          <a:p>
            <a:pPr>
              <a:lnSpc>
                <a:spcPct val="150000"/>
              </a:lnSpc>
            </a:pPr>
            <a:r>
              <a:rPr lang="az-Latn-AZ" sz="1400" b="1"/>
              <a:t>Bu nə deməkdir </a:t>
            </a:r>
            <a:r>
              <a:rPr lang="az-Latn-AZ" sz="1400"/>
              <a:t>: Arduino yalnız əmr verən beyin rolunu oynayır, lakin fiziki olaraq güc tələb edən işi görə bilmir. Arduino-nun pinlərindən çıxan cərəyan çox zəifdir (təxminən 20–40 mA) və bu güc yalnız LED, sensor və oxuma əməliyyatları üçün yetərlidir. Motor, rele və solenoid kimi komponentlər isə işləmək üçün daha çox cərəyan tələb edir və Arduino bu cərəyanı verə bilmədiyi üçün belə komponentləri birbaşa qoşmaq olmaz. Əgər birbaşa qoşularsa, Arduino həddindən artıq yüklənir və sıradan çıxa bilər. </a:t>
            </a:r>
          </a:p>
          <a:p>
            <a:pPr>
              <a:lnSpc>
                <a:spcPct val="150000"/>
              </a:lnSpc>
            </a:pPr>
            <a:endParaRPr lang="az-Latn-AZ" sz="1400"/>
          </a:p>
          <a:p>
            <a:pPr>
              <a:lnSpc>
                <a:spcPct val="150000"/>
              </a:lnSpc>
            </a:pPr>
            <a:r>
              <a:rPr lang="az-Latn-AZ" sz="1400"/>
              <a:t>Buna görə Arduino bu tip komponentlərə yalnız siqnal göndərir, real gücü isə tranzistor, rele modulu və ya motor driver kimi aralıq element verir. Yəni Arduino “indi işə düş” qərarını verir, amma enerjini ayrıca mənbə və driver ötürür. Bu səbəbdən </a:t>
            </a:r>
            <a:r>
              <a:rPr lang="az-Latn-AZ" sz="1400" b="1" i="1"/>
              <a:t>cərəyan çox tələb edən hər bir komponentdə mütləq arada driver olmalıdır</a:t>
            </a:r>
            <a:r>
              <a:rPr lang="az-Latn-AZ" sz="1400"/>
              <a:t>.</a:t>
            </a:r>
          </a:p>
          <a:p>
            <a:pPr>
              <a:lnSpc>
                <a:spcPct val="150000"/>
              </a:lnSpc>
            </a:pPr>
            <a:endParaRPr lang="az-Latn-AZ" sz="1400"/>
          </a:p>
          <a:p>
            <a:pPr>
              <a:lnSpc>
                <a:spcPct val="150000"/>
              </a:lnSpc>
            </a:pPr>
            <a:r>
              <a:rPr lang="en-US" sz="1400" b="1"/>
              <a:t>Qayda belədir ki</a:t>
            </a:r>
            <a:r>
              <a:rPr lang="az-Latn-AZ" sz="1400" b="1"/>
              <a:t>:</a:t>
            </a:r>
            <a:r>
              <a:rPr lang="en-US" sz="1400"/>
              <a:t> yeni komponent gördükdə onun nə qədər cərəyan </a:t>
            </a:r>
            <a:br>
              <a:rPr lang="az-Latn-AZ" sz="1400"/>
            </a:br>
            <a:r>
              <a:rPr lang="en-US" sz="1400"/>
              <a:t>aldığına baxmaq lazımdır. Əgər cərəyan çoxdursa onda driver metləq lazımdır.</a:t>
            </a:r>
            <a:endParaRPr lang="az-Latn-AZ" sz="1400"/>
          </a:p>
          <a:p>
            <a:pPr>
              <a:lnSpc>
                <a:spcPct val="150000"/>
              </a:lnSpc>
            </a:pPr>
            <a:endParaRPr lang="az-Latn-AZ" sz="1400"/>
          </a:p>
          <a:p>
            <a:pPr>
              <a:lnSpc>
                <a:spcPct val="150000"/>
              </a:lnSpc>
            </a:pPr>
            <a:endParaRPr lang="ru-RU" sz="1400"/>
          </a:p>
        </p:txBody>
      </p:sp>
      <p:pic>
        <p:nvPicPr>
          <p:cNvPr id="2" name="Picture 1">
            <a:extLst>
              <a:ext uri="{FF2B5EF4-FFF2-40B4-BE49-F238E27FC236}">
                <a16:creationId xmlns:a16="http://schemas.microsoft.com/office/drawing/2014/main" id="{ABC220E8-9FDA-0B0D-3EEC-9426107FF1C2}"/>
              </a:ext>
            </a:extLst>
          </p:cNvPr>
          <p:cNvPicPr>
            <a:picLocks noChangeAspect="1"/>
          </p:cNvPicPr>
          <p:nvPr/>
        </p:nvPicPr>
        <p:blipFill>
          <a:blip r:embed="rId2"/>
          <a:stretch>
            <a:fillRect/>
          </a:stretch>
        </p:blipFill>
        <p:spPr>
          <a:xfrm>
            <a:off x="6458780" y="3803515"/>
            <a:ext cx="5733220" cy="3054485"/>
          </a:xfrm>
          <a:prstGeom prst="rect">
            <a:avLst/>
          </a:prstGeom>
        </p:spPr>
      </p:pic>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7987098" cy="6771084"/>
          </a:xfrm>
          <a:prstGeom prst="rect">
            <a:avLst/>
          </a:prstGeom>
          <a:noFill/>
        </p:spPr>
        <p:txBody>
          <a:bodyPr wrap="square">
            <a:spAutoFit/>
          </a:bodyPr>
          <a:lstStyle/>
          <a:p>
            <a:r>
              <a:rPr lang="en-US" sz="1400"/>
              <a:t>Komponentləri əzbərləmə</a:t>
            </a:r>
            <a:r>
              <a:rPr lang="az-Latn-AZ" sz="1400"/>
              <a:t>k yox</a:t>
            </a:r>
            <a:r>
              <a:rPr lang="en-US" sz="1400"/>
              <a:t>,</a:t>
            </a:r>
            <a:r>
              <a:rPr lang="az-Latn-AZ" sz="1400"/>
              <a:t> onların</a:t>
            </a:r>
            <a:r>
              <a:rPr lang="en-US" sz="1400"/>
              <a:t> </a:t>
            </a:r>
            <a:r>
              <a:rPr lang="en-US" sz="1400" b="1"/>
              <a:t>ROLLARINI</a:t>
            </a:r>
            <a:r>
              <a:rPr lang="en-US" sz="1400"/>
              <a:t> başa dü</a:t>
            </a:r>
            <a:r>
              <a:rPr lang="az-Latn-AZ" sz="1400"/>
              <a:t>şmək vacibdir.</a:t>
            </a:r>
          </a:p>
          <a:p>
            <a:pPr marL="800100" lvl="1" indent="-342900">
              <a:buFont typeface="Arial" panose="020B0604020202020204" pitchFamily="34" charset="0"/>
              <a:buChar char="•"/>
            </a:pPr>
            <a:r>
              <a:rPr lang="en-US" sz="1400"/>
              <a:t>Enerji alırmı?</a:t>
            </a:r>
          </a:p>
          <a:p>
            <a:pPr marL="800100" lvl="1" indent="-342900">
              <a:buFont typeface="Arial" panose="020B0604020202020204" pitchFamily="34" charset="0"/>
              <a:buChar char="•"/>
            </a:pPr>
            <a:r>
              <a:rPr lang="en-US" sz="1400"/>
              <a:t>Girişdirmi, çıxışdırmı?</a:t>
            </a:r>
          </a:p>
          <a:p>
            <a:pPr marL="800100" lvl="1" indent="-342900">
              <a:buFont typeface="Arial" panose="020B0604020202020204" pitchFamily="34" charset="0"/>
              <a:buChar char="•"/>
            </a:pPr>
            <a:r>
              <a:rPr lang="en-US" sz="1400"/>
              <a:t>Arduino-dan nə istəyir?</a:t>
            </a:r>
          </a:p>
          <a:p>
            <a:pPr marL="800100" lvl="1" indent="-342900">
              <a:buFont typeface="Arial" panose="020B0604020202020204" pitchFamily="34" charset="0"/>
              <a:buChar char="•"/>
            </a:pPr>
            <a:r>
              <a:rPr lang="az-Latn-AZ" sz="1400"/>
              <a:t>və.s</a:t>
            </a:r>
          </a:p>
          <a:p>
            <a:endParaRPr lang="az-Latn-AZ" sz="1400"/>
          </a:p>
          <a:p>
            <a:r>
              <a:rPr lang="en-US" sz="1400"/>
              <a:t>Naməlum bir komponent gördükdə əzbərləməyə çalışma, aşağıdakı ardıcıllıqla düşün.</a:t>
            </a:r>
          </a:p>
          <a:p>
            <a:endParaRPr lang="en-US" sz="1400"/>
          </a:p>
          <a:p>
            <a:r>
              <a:rPr lang="en-US" sz="1400"/>
              <a:t>Əvvəlcə komponentin fiziki quruluşuna bax. Üzərində neçə pin olduğunu müşahidə et. İki pinlidirsə, böyük ehtimalla passiv komponentdir (rezistor, kondensator, LDR, NTC). Üç və ya daha çox pinlidirsə, çox vaxt aktiv komponentdir və enerji tələb edir.</a:t>
            </a:r>
          </a:p>
          <a:p>
            <a:endParaRPr lang="en-US" sz="1400"/>
          </a:p>
          <a:p>
            <a:r>
              <a:rPr lang="en-US" sz="1400"/>
              <a:t>Sonra üzərində VCC, GND, +, − kimi işarələrin olub-olmadığını yoxla. Əgər belə işarələr varsa, bu komponentin işləməsi üçün qida (enerji) lazım olduğunu dərhal anlaya bilərsən. Bu mərhələdə artıq bilirsən ki, onu birbaşa yox, düşünərək qoşmalısan.</a:t>
            </a:r>
          </a:p>
          <a:p>
            <a:endParaRPr lang="en-US" sz="1400"/>
          </a:p>
          <a:p>
            <a:r>
              <a:rPr lang="en-US" sz="1400"/>
              <a:t>Daha sonra pin adlarını oxu və məntiq qur. OUT, IN, SIG, AO, DO, SDA, SCL kimi adlar sənə komponentin nə verdiyini və nə aldığını deyir. Pin adlarını oxuya bilirsənsə, datasheet açmadan belə komponentin yarısını həll etmiş olursan.</a:t>
            </a:r>
          </a:p>
          <a:p>
            <a:endParaRPr lang="en-US" sz="1400"/>
          </a:p>
          <a:p>
            <a:r>
              <a:rPr lang="en-US" sz="1400"/>
              <a:t>Növbəti addımda komponentin siqnal növünü müəyyən et. Əgər çıxış yalnız 0 və 1 kimi işləyirsə, bu digital komponentdir. Əgər dəyər dəyişkəndirsə (məsələn işıq az–çox, temperatur soyuq–isti), bu analog siqnaldır və Arduino-da </a:t>
            </a:r>
            <a:r>
              <a:rPr lang="en-US" sz="1400" b="1">
                <a:solidFill>
                  <a:srgbClr val="FF0000"/>
                </a:solidFill>
              </a:rPr>
              <a:t>analog pinlə </a:t>
            </a:r>
            <a:r>
              <a:rPr lang="en-US" sz="1400"/>
              <a:t>oxunur.</a:t>
            </a:r>
          </a:p>
          <a:p>
            <a:endParaRPr lang="en-US" sz="1400"/>
          </a:p>
          <a:p>
            <a:r>
              <a:rPr lang="en-US" sz="1400"/>
              <a:t>Bundan sonra güc məsələsini düşün. Özünə sual ver: bu komponent fiziki iş görürmü? Fırlanırmı, çəkirmi, klik edirmi? Əgər cavab bəlidirsə, bu komponent çox cərəyan çəkir və Arduino-ya birbaşa qoşula bilməz. Bu halda mütləq tranzistor, rele modulu və ya driver lazımdır.</a:t>
            </a:r>
          </a:p>
          <a:p>
            <a:endParaRPr lang="en-US" sz="1400"/>
          </a:p>
          <a:p>
            <a:r>
              <a:rPr lang="en-US" sz="1400"/>
              <a:t>Son mərhələdə artıq datasheet-ə baxırsan, amma qorxaraq yox, məqsədli şəkildə. Datasheet-dən yalnız üç şeyi oxu: işləmə gərginliyi, maksimum cərəyan və tipik qoşulma sxemi. Bunlar sənə komponenti təhlükəsiz və düzgün istifadə etməyə bəs edəcək.</a:t>
            </a:r>
            <a:endParaRPr lang="ru-RU" sz="1400"/>
          </a:p>
        </p:txBody>
      </p:sp>
      <p:pic>
        <p:nvPicPr>
          <p:cNvPr id="3" name="Picture 2">
            <a:extLst>
              <a:ext uri="{FF2B5EF4-FFF2-40B4-BE49-F238E27FC236}">
                <a16:creationId xmlns:a16="http://schemas.microsoft.com/office/drawing/2014/main" id="{1F1368CE-4507-19C9-96A6-01EE02D3A848}"/>
              </a:ext>
            </a:extLst>
          </p:cNvPr>
          <p:cNvPicPr>
            <a:picLocks noChangeAspect="1"/>
          </p:cNvPicPr>
          <p:nvPr/>
        </p:nvPicPr>
        <p:blipFill>
          <a:blip r:embed="rId2"/>
          <a:stretch>
            <a:fillRect/>
          </a:stretch>
        </p:blipFill>
        <p:spPr>
          <a:xfrm>
            <a:off x="7988720" y="3667328"/>
            <a:ext cx="4203280" cy="3190672"/>
          </a:xfrm>
          <a:prstGeom prst="rect">
            <a:avLst/>
          </a:prstGeom>
        </p:spPr>
      </p:pic>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pSp>
        <p:nvGrpSpPr>
          <p:cNvPr id="3" name="Group 2">
            <a:extLst>
              <a:ext uri="{FF2B5EF4-FFF2-40B4-BE49-F238E27FC236}">
                <a16:creationId xmlns:a16="http://schemas.microsoft.com/office/drawing/2014/main" id="{2AA9494B-F66A-EFB5-BDBE-7F4CCC44A1D5}"/>
              </a:ext>
            </a:extLst>
          </p:cNvPr>
          <p:cNvGrpSpPr/>
          <p:nvPr/>
        </p:nvGrpSpPr>
        <p:grpSpPr>
          <a:xfrm>
            <a:off x="0" y="61255"/>
            <a:ext cx="12192000" cy="6735489"/>
            <a:chOff x="0" y="61255"/>
            <a:chExt cx="12192000" cy="6735489"/>
          </a:xfrm>
        </p:grpSpPr>
        <p:pic>
          <p:nvPicPr>
            <p:cNvPr id="6" name="Picture 5">
              <a:extLst>
                <a:ext uri="{FF2B5EF4-FFF2-40B4-BE49-F238E27FC236}">
                  <a16:creationId xmlns:a16="http://schemas.microsoft.com/office/drawing/2014/main" id="{F038FB3E-CD7A-BDD2-31FD-9BFCC8F3F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255"/>
              <a:ext cx="12192000" cy="6735489"/>
            </a:xfrm>
            <a:prstGeom prst="rect">
              <a:avLst/>
            </a:prstGeom>
          </p:spPr>
        </p:pic>
        <p:sp>
          <p:nvSpPr>
            <p:cNvPr id="2" name="Rectangle 1">
              <a:extLst>
                <a:ext uri="{FF2B5EF4-FFF2-40B4-BE49-F238E27FC236}">
                  <a16:creationId xmlns:a16="http://schemas.microsoft.com/office/drawing/2014/main" id="{CA44D9A1-1091-BAE0-EC0B-10D35F03E036}"/>
                </a:ext>
              </a:extLst>
            </p:cNvPr>
            <p:cNvSpPr/>
            <p:nvPr/>
          </p:nvSpPr>
          <p:spPr>
            <a:xfrm>
              <a:off x="8978630" y="126460"/>
              <a:ext cx="3005847" cy="167315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ln>
                  <a:solidFill>
                    <a:schemeClr val="tx1"/>
                  </a:solidFill>
                </a:ln>
              </a:endParaRPr>
            </a:p>
          </p:txBody>
        </p:sp>
      </p:gr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descr="A blue circuit board with many different colored wires&#10;&#10;AI-generated content may be incorrect.">
            <a:extLst>
              <a:ext uri="{FF2B5EF4-FFF2-40B4-BE49-F238E27FC236}">
                <a16:creationId xmlns:a16="http://schemas.microsoft.com/office/drawing/2014/main" id="{4A69FA15-3BF4-2B57-C6AE-27191A533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92" y="0"/>
            <a:ext cx="11362015" cy="6858000"/>
          </a:xfrm>
          <a:prstGeom prst="rect">
            <a:avLst/>
          </a:prstGeom>
        </p:spPr>
      </p:pic>
    </p:spTree>
    <p:extLst>
      <p:ext uri="{BB962C8B-B14F-4D97-AF65-F5344CB8AC3E}">
        <p14:creationId xmlns:p14="http://schemas.microsoft.com/office/powerpoint/2010/main" val="29733480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739F7A4F-8622-AE0E-996B-8BDF75282379}"/>
              </a:ext>
            </a:extLst>
          </p:cNvPr>
          <p:cNvPicPr>
            <a:picLocks noChangeAspect="1"/>
          </p:cNvPicPr>
          <p:nvPr/>
        </p:nvPicPr>
        <p:blipFill>
          <a:blip r:embed="rId2"/>
          <a:stretch>
            <a:fillRect/>
          </a:stretch>
        </p:blipFill>
        <p:spPr>
          <a:xfrm>
            <a:off x="1938891" y="0"/>
            <a:ext cx="8314218" cy="6858000"/>
          </a:xfrm>
          <a:prstGeom prst="rect">
            <a:avLst/>
          </a:prstGeom>
        </p:spPr>
      </p:pic>
    </p:spTree>
    <p:extLst>
      <p:ext uri="{BB962C8B-B14F-4D97-AF65-F5344CB8AC3E}">
        <p14:creationId xmlns:p14="http://schemas.microsoft.com/office/powerpoint/2010/main" val="3713881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solidFill>
                  <a:srgbClr val="FF0000"/>
                </a:solidFill>
              </a:rPr>
              <a:t>ATmega328</a:t>
            </a:r>
            <a:r>
              <a:rPr lang="en-US" sz="1400"/>
              <a:t> nədir?</a:t>
            </a:r>
          </a:p>
          <a:p>
            <a:endParaRPr lang="en-US" sz="1400"/>
          </a:p>
          <a:p>
            <a:r>
              <a:rPr lang="en-US" sz="1400"/>
              <a:t>ATmega328, Arduino Uno-da istifadə olunan mikrokontrollerdir – yəni Arduino-nun “beyni”dir; yazdığın kodu icra edir, pinlərdən gələn siqnalları oxuyur və çıxışlara (LED, motor, rele və s.) nə edəcəyini qərarlaşdırır.</a:t>
            </a:r>
          </a:p>
          <a:p>
            <a:endParaRPr lang="en-US" sz="1400"/>
          </a:p>
          <a:p>
            <a:r>
              <a:rPr lang="en-US" sz="1400"/>
              <a:t>Bir az daha aydın olsun deyə:</a:t>
            </a:r>
          </a:p>
          <a:p>
            <a:pPr marL="742950" lvl="1" indent="-285750">
              <a:lnSpc>
                <a:spcPct val="150000"/>
              </a:lnSpc>
              <a:buFont typeface="Wingdings" panose="05000000000000000000" pitchFamily="2" charset="2"/>
              <a:buChar char="q"/>
            </a:pPr>
            <a:r>
              <a:rPr lang="en-US" sz="1400"/>
              <a:t>İçində CPU, RAM, Flash yaddaş var</a:t>
            </a:r>
          </a:p>
          <a:p>
            <a:pPr marL="742950" lvl="1" indent="-285750">
              <a:lnSpc>
                <a:spcPct val="150000"/>
              </a:lnSpc>
              <a:buFont typeface="Wingdings" panose="05000000000000000000" pitchFamily="2" charset="2"/>
              <a:buChar char="q"/>
            </a:pPr>
            <a:r>
              <a:rPr lang="en-US" sz="1400"/>
              <a:t>Sensorlardan məlumat oxuya bilir (analog/digital)</a:t>
            </a:r>
          </a:p>
          <a:p>
            <a:pPr marL="742950" lvl="1" indent="-285750">
              <a:lnSpc>
                <a:spcPct val="150000"/>
              </a:lnSpc>
              <a:buFont typeface="Wingdings" panose="05000000000000000000" pitchFamily="2" charset="2"/>
              <a:buChar char="q"/>
            </a:pPr>
            <a:r>
              <a:rPr lang="en-US" sz="1400"/>
              <a:t>LED, motor, rele kimi qurğuları idarə edir</a:t>
            </a:r>
          </a:p>
          <a:p>
            <a:pPr marL="742950" lvl="1" indent="-285750">
              <a:lnSpc>
                <a:spcPct val="150000"/>
              </a:lnSpc>
              <a:buFont typeface="Wingdings" panose="05000000000000000000" pitchFamily="2" charset="2"/>
              <a:buChar char="q"/>
            </a:pPr>
            <a:r>
              <a:rPr lang="en-US" sz="1400"/>
              <a:t>Arduino Uno = ATmega328 + rahat lövhə + USB interfeys</a:t>
            </a:r>
          </a:p>
          <a:p>
            <a:endParaRPr lang="en-US" sz="1400"/>
          </a:p>
          <a:p>
            <a:r>
              <a:rPr lang="en-US" sz="1400" b="1"/>
              <a:t>Qısa misal</a:t>
            </a:r>
            <a:r>
              <a:rPr lang="en-US" sz="1400"/>
              <a:t>: LED yanır-sönürsə, servo dönürsə, sensor oxunursa — bunların </a:t>
            </a:r>
            <a:br>
              <a:rPr lang="az-Latn-AZ" sz="1400"/>
            </a:br>
            <a:r>
              <a:rPr lang="en-US" sz="1400"/>
              <a:t>hamısını əslində ATmega328 edir.</a:t>
            </a:r>
            <a:endParaRPr lang="az-Latn-AZ" sz="1400"/>
          </a:p>
          <a:p>
            <a:endParaRPr lang="az-Latn-AZ" sz="1400"/>
          </a:p>
          <a:p>
            <a:endParaRPr lang="az-Latn-AZ" sz="1400"/>
          </a:p>
          <a:p>
            <a:endParaRPr lang="az-Latn-AZ" sz="1400"/>
          </a:p>
          <a:p>
            <a:r>
              <a:rPr lang="en-US" sz="1400" b="1">
                <a:highlight>
                  <a:srgbClr val="00FF00"/>
                </a:highlight>
              </a:rPr>
              <a:t>Biz əslində arduino yox mikrokontroller məntiqi öyrənirik</a:t>
            </a:r>
            <a:r>
              <a:rPr lang="en-US" sz="1400"/>
              <a:t>.</a:t>
            </a:r>
            <a:endParaRPr lang="az-Latn-AZ" sz="1400"/>
          </a:p>
          <a:p>
            <a:endParaRPr lang="az-Latn-AZ" sz="1400"/>
          </a:p>
          <a:p>
            <a:endParaRPr lang="az-Latn-AZ" sz="1400"/>
          </a:p>
          <a:p>
            <a:r>
              <a:rPr lang="en-US" sz="1400" b="1">
                <a:highlight>
                  <a:srgbClr val="C0C0C0"/>
                </a:highlight>
              </a:rPr>
              <a:t>ATmega328-in ətrafındakı pinlər əllər kimidir</a:t>
            </a:r>
            <a:r>
              <a:rPr lang="en-US" sz="1400" b="1"/>
              <a:t>.</a:t>
            </a:r>
            <a:r>
              <a:rPr lang="az-Latn-AZ" sz="1400" b="1"/>
              <a:t> </a:t>
            </a:r>
            <a:r>
              <a:rPr lang="az-Latn-AZ" sz="1400"/>
              <a:t>Növbəti slayda bax...</a:t>
            </a:r>
          </a:p>
          <a:p>
            <a:endParaRPr lang="az-Latn-AZ" sz="1400"/>
          </a:p>
          <a:p>
            <a:endParaRPr lang="ru-RU" sz="1400"/>
          </a:p>
        </p:txBody>
      </p:sp>
      <p:pic>
        <p:nvPicPr>
          <p:cNvPr id="3" name="Picture 2">
            <a:extLst>
              <a:ext uri="{FF2B5EF4-FFF2-40B4-BE49-F238E27FC236}">
                <a16:creationId xmlns:a16="http://schemas.microsoft.com/office/drawing/2014/main" id="{D030A18B-767C-2504-C3AA-19EF1EE1605B}"/>
              </a:ext>
            </a:extLst>
          </p:cNvPr>
          <p:cNvPicPr>
            <a:picLocks noChangeAspect="1"/>
          </p:cNvPicPr>
          <p:nvPr/>
        </p:nvPicPr>
        <p:blipFill>
          <a:blip r:embed="rId2"/>
          <a:stretch>
            <a:fillRect/>
          </a:stretch>
        </p:blipFill>
        <p:spPr>
          <a:xfrm>
            <a:off x="8197548" y="3849261"/>
            <a:ext cx="3992830" cy="3008739"/>
          </a:xfrm>
          <a:prstGeom prst="rect">
            <a:avLst/>
          </a:prstGeom>
        </p:spPr>
      </p:pic>
      <p:pic>
        <p:nvPicPr>
          <p:cNvPr id="6" name="Picture 5">
            <a:extLst>
              <a:ext uri="{FF2B5EF4-FFF2-40B4-BE49-F238E27FC236}">
                <a16:creationId xmlns:a16="http://schemas.microsoft.com/office/drawing/2014/main" id="{1F1BD418-79EA-521E-17A4-82453E9BD95E}"/>
              </a:ext>
            </a:extLst>
          </p:cNvPr>
          <p:cNvPicPr>
            <a:picLocks noChangeAspect="1"/>
          </p:cNvPicPr>
          <p:nvPr/>
        </p:nvPicPr>
        <p:blipFill>
          <a:blip r:embed="rId3"/>
          <a:stretch>
            <a:fillRect/>
          </a:stretch>
        </p:blipFill>
        <p:spPr>
          <a:xfrm>
            <a:off x="7657290" y="773327"/>
            <a:ext cx="4534710" cy="3075934"/>
          </a:xfrm>
          <a:prstGeom prst="rect">
            <a:avLst/>
          </a:prstGeom>
        </p:spPr>
      </p:pic>
    </p:spTree>
    <p:extLst>
      <p:ext uri="{BB962C8B-B14F-4D97-AF65-F5344CB8AC3E}">
        <p14:creationId xmlns:p14="http://schemas.microsoft.com/office/powerpoint/2010/main" val="298614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200"/>
              <a:t>ÜMUMİ MƏNTİQ</a:t>
            </a:r>
            <a:r>
              <a:rPr lang="az-Latn-AZ" sz="1200"/>
              <a:t>:</a:t>
            </a:r>
            <a:br>
              <a:rPr lang="az-Latn-AZ" sz="1200"/>
            </a:br>
            <a:endParaRPr lang="en-US" sz="1200"/>
          </a:p>
          <a:p>
            <a:pPr marL="285750" indent="-285750">
              <a:buFont typeface="Wingdings" panose="05000000000000000000" pitchFamily="2" charset="2"/>
              <a:buChar char="q"/>
            </a:pPr>
            <a:r>
              <a:rPr lang="en-US" sz="1200" b="1"/>
              <a:t>Digital</a:t>
            </a:r>
            <a:r>
              <a:rPr lang="en-US" sz="1200"/>
              <a:t> → Digital siqnal açıq və ya bağlı kimi iki vəziyyəti ifadə edən siqnaldır. Bu tip siqnallar düymələrdə, açarlarda, rele idarəsində və sadə sensorlarda istifadə olunur. Məqsəd sistemə “var / yox” və ya “basıldı / buraxıldı” kimi dəqiq məlumat ötürməkdir.</a:t>
            </a:r>
            <a:br>
              <a:rPr lang="az-Latn-AZ" sz="1200"/>
            </a:br>
            <a:endParaRPr lang="en-US" sz="1200"/>
          </a:p>
          <a:p>
            <a:pPr marL="285750" indent="-285750">
              <a:buFont typeface="Wingdings" panose="05000000000000000000" pitchFamily="2" charset="2"/>
              <a:buChar char="q"/>
            </a:pPr>
            <a:r>
              <a:rPr lang="en-US" sz="1200" b="1"/>
              <a:t>Analog</a:t>
            </a:r>
            <a:r>
              <a:rPr lang="en-US" sz="1200"/>
              <a:t> → Analog siqnal dəyəri tədricən dəyişən məlumatları ifadə edən siqnaldır. Bu siqnallar işıq sensorlarında, temperatur sensorlarında, potensiometrlərdə və joysticklərdə istifadə olunur. Məqsəd dəyişən fiziki ölçüləri (işıq, istilik, mövqe) daha dəqiq şəkildə ölçməkdir.</a:t>
            </a:r>
            <a:br>
              <a:rPr lang="az-Latn-AZ" sz="1200"/>
            </a:br>
            <a:endParaRPr lang="en-US" sz="1200"/>
          </a:p>
          <a:p>
            <a:pPr marL="285750" indent="-285750">
              <a:buFont typeface="Wingdings" panose="05000000000000000000" pitchFamily="2" charset="2"/>
              <a:buChar char="q"/>
            </a:pPr>
            <a:r>
              <a:rPr lang="en-US" sz="1200" b="1"/>
              <a:t>VCC</a:t>
            </a:r>
            <a:r>
              <a:rPr lang="en-US" sz="1200"/>
              <a:t> → VCC elektron komponentlərə enerji verən müsbət gərginlik xəttidir. Bu xətt Arduino-da sensorların, modulların və kiçik elektron hissələrin işləməsi üçün istifadə olunur. Məqsəd komponentlərin işləməsi üçün lazım olan elektrik enerjisini təmin etməkdir.</a:t>
            </a:r>
            <a:br>
              <a:rPr lang="az-Latn-AZ" sz="1200"/>
            </a:br>
            <a:br>
              <a:rPr lang="az-Latn-AZ" sz="1200"/>
            </a:br>
            <a:r>
              <a:rPr lang="az-Latn-AZ" sz="1200"/>
              <a:t>VCC xətti elektriki Arduino-nun öz enerji mənbəyindən alır və bu mənbə USB kabeli, adaptor və ya batareya ola bilər. Arduino daxilində gələn enerji gərginlik stabilizatoru (voltage regulator) vasitəsilə təhlükəsiz səviyyəyə salınır və qoruyucu sxemlərdən keçdikdən sonra VCC pininə verilir. Bu stabilizator artıq və ya uyğun olmayan gərginliyi azaldaraq Arduino və qoşulan komponentlərin yanmasının qarşısını alır. Nəticədə VCC pinindən çıxan elektrik sabit və təhlükəsiz formada sensorlara və modullara paylanır.</a:t>
            </a:r>
            <a:br>
              <a:rPr lang="az-Latn-AZ" sz="1200"/>
            </a:br>
            <a:endParaRPr lang="en-US" sz="1200"/>
          </a:p>
          <a:p>
            <a:pPr marL="285750" indent="-285750">
              <a:buFont typeface="Wingdings" panose="05000000000000000000" pitchFamily="2" charset="2"/>
              <a:buChar char="q"/>
            </a:pPr>
            <a:r>
              <a:rPr lang="en-US" sz="1200" b="1"/>
              <a:t>GND</a:t>
            </a:r>
            <a:r>
              <a:rPr lang="en-US" sz="1200"/>
              <a:t> → Elektrik GND xətti ilə Arduino üzərindən keçərək onu qidalandıran mənbənin mənfi qütbünə geri qayıdır və bu mənbə USB kabelidirsə kompüterin USB portuna, adaptor­dursa adaptorun mənfi çıxışına, batareyadırsa batareyanın mənfi ucuna çatır. Bu geri dönüş elektrik dövrəsini tam bağlayır və cərəyanın axmasına imkan verir. Məhz bu səbəbdən VCC və GND birlikdə qoşulmadıqda heç bir komponent işləyə bilmir. </a:t>
            </a:r>
            <a:br>
              <a:rPr lang="az-Latn-AZ" sz="1200"/>
            </a:br>
            <a:br>
              <a:rPr lang="az-Latn-AZ" sz="1200"/>
            </a:br>
            <a:r>
              <a:rPr lang="en-US" sz="1200"/>
              <a:t>Elektrik qidalandıran mənbənin müsbət qütbündən Arduino-ya gəlir, Arduino daxilində stabilizator tərəfindən tənzimlənir və VCC xətti ilə komponentlərə verilir. Komponentlər bu enerjidən istifadə etdikdən sonra cərəyan GND xətti ilə geri qayıdır və sonda enerji mənbəyinin mənfi qütbünə çatır. Bu dövrə tam bağlandığı üçün sistem normal və təhlükəsiz şəkildə işləyir.</a:t>
            </a:r>
            <a:br>
              <a:rPr lang="az-Latn-AZ" sz="1200"/>
            </a:br>
            <a:br>
              <a:rPr lang="az-Latn-AZ" sz="1200"/>
            </a:br>
            <a:r>
              <a:rPr lang="az-Latn-AZ" sz="1200"/>
              <a:t>Yəni elektrik həmişə dairəvi şəkildə hərəkət edir: VCC → komponent → GND → enerji mənbəyinin mənfi qütbü → yenidən VCC.</a:t>
            </a:r>
            <a:br>
              <a:rPr lang="az-Latn-AZ" sz="1200"/>
            </a:br>
            <a:br>
              <a:rPr lang="az-Latn-AZ" sz="1200"/>
            </a:br>
            <a:r>
              <a:rPr lang="az-Latn-AZ" sz="1200"/>
              <a:t>Elektrik heç vaxt “sonsuz” yaranmır, çünki dövrədə həmişə itkilər var.</a:t>
            </a:r>
          </a:p>
          <a:p>
            <a:pPr marL="285750" indent="-285750">
              <a:buFont typeface="Wingdings" panose="05000000000000000000" pitchFamily="2" charset="2"/>
              <a:buChar char="q"/>
            </a:pPr>
            <a:endParaRPr lang="az-Latn-AZ" sz="1200"/>
          </a:p>
          <a:p>
            <a:pPr marL="628650" lvl="1" indent="-171450">
              <a:buFont typeface="Arial" panose="020B0604020202020204" pitchFamily="34" charset="0"/>
              <a:buChar char="•"/>
            </a:pPr>
            <a:r>
              <a:rPr lang="az-Latn-AZ" sz="1200"/>
              <a:t>Komponentlərdə – LED, motor, rezistor kimi şeylər cərəyanı istifadə edərkən bir hissəsi istilik kimi itir.</a:t>
            </a:r>
          </a:p>
          <a:p>
            <a:pPr marL="628650" lvl="1" indent="-171450">
              <a:buFont typeface="Arial" panose="020B0604020202020204" pitchFamily="34" charset="0"/>
              <a:buChar char="•"/>
            </a:pPr>
            <a:r>
              <a:rPr lang="az-Latn-AZ" sz="1200"/>
              <a:t>Kablolarda və lövhədə – naqillərin və lövhənin müqavimətinə görə bir az enerji istilik formasında sərf olunur.</a:t>
            </a:r>
          </a:p>
          <a:p>
            <a:pPr marL="628650" lvl="1" indent="-171450">
              <a:buFont typeface="Arial" panose="020B0604020202020204" pitchFamily="34" charset="0"/>
              <a:buChar char="•"/>
            </a:pPr>
            <a:r>
              <a:rPr lang="az-Latn-AZ" sz="1200"/>
              <a:t>Arduino daxili stabilizatorlarda – gərginlik tənzimləyicisi enerji düzəldərkən də bir hissəsi istilikə çevrilir.</a:t>
            </a:r>
          </a:p>
          <a:p>
            <a:pPr marL="628650" lvl="1" indent="-171450">
              <a:buFont typeface="Arial" panose="020B0604020202020204" pitchFamily="34" charset="0"/>
              <a:buChar char="•"/>
            </a:pPr>
            <a:endParaRPr lang="az-Latn-AZ" sz="1200"/>
          </a:p>
          <a:p>
            <a:pPr lvl="1"/>
            <a:r>
              <a:rPr lang="az-Latn-AZ" sz="1200"/>
              <a:t>Yəni elektrik sonsuz hərəkət etmir, hər dövrədə bir hissəsi enerjiyə çevrilir və itir, buna görə də sonsuz enerji yaranmır.</a:t>
            </a:r>
            <a:endParaRPr lang="az-Latn-AZ" sz="1200" b="1"/>
          </a:p>
          <a:p>
            <a:pPr marL="285750" indent="-285750">
              <a:buFont typeface="Wingdings" panose="05000000000000000000" pitchFamily="2" charset="2"/>
              <a:buChar char="q"/>
            </a:pPr>
            <a:endParaRPr lang="az-Latn-AZ" sz="1200" b="1"/>
          </a:p>
          <a:p>
            <a:endParaRPr lang="ru-RU" sz="1200"/>
          </a:p>
        </p:txBody>
      </p:sp>
    </p:spTree>
    <p:extLst>
      <p:ext uri="{BB962C8B-B14F-4D97-AF65-F5344CB8AC3E}">
        <p14:creationId xmlns:p14="http://schemas.microsoft.com/office/powerpoint/2010/main" val="3144214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pPr marL="285750" indent="-285750">
              <a:buFont typeface="Wingdings" panose="05000000000000000000" pitchFamily="2" charset="2"/>
              <a:buChar char="q"/>
            </a:pPr>
            <a:r>
              <a:rPr lang="en-US" sz="1200" b="1"/>
              <a:t>PWM</a:t>
            </a:r>
            <a:r>
              <a:rPr lang="en-US" sz="1200"/>
              <a:t> → PWM-də Arduino həmişə eyni gərginlik verir (məsələn 5V), amma siqnalın açıq qalma müddətini – yəni “ON” vaxtını – dəyişdirir.</a:t>
            </a:r>
          </a:p>
          <a:p>
            <a:pPr marL="285750" indent="-285750">
              <a:buFont typeface="Wingdings" panose="05000000000000000000" pitchFamily="2" charset="2"/>
              <a:buChar char="q"/>
            </a:pPr>
            <a:endParaRPr lang="en-US" sz="1200"/>
          </a:p>
          <a:p>
            <a:pPr marL="628650" lvl="1" indent="-171450">
              <a:buFont typeface="Arial" panose="020B0604020202020204" pitchFamily="34" charset="0"/>
              <a:buChar char="•"/>
            </a:pPr>
            <a:r>
              <a:rPr lang="en-US" sz="1200"/>
              <a:t>Siqnal uzun müddət açıq qalırsa → daha çox enerji → LED parlaq yanır, motor sürətlənir.</a:t>
            </a:r>
          </a:p>
          <a:p>
            <a:pPr marL="628650" lvl="1" indent="-171450">
              <a:buFont typeface="Arial" panose="020B0604020202020204" pitchFamily="34" charset="0"/>
              <a:buChar char="•"/>
            </a:pPr>
            <a:r>
              <a:rPr lang="en-US" sz="1200"/>
              <a:t>Siqnal qısa müddət açıq qalırsa → daha az enerji → LED zəif yanır, motor yavaş fırlanır.</a:t>
            </a:r>
            <a:br>
              <a:rPr lang="az-Latn-AZ" sz="1200"/>
            </a:br>
            <a:endParaRPr lang="az-Latn-AZ" sz="1200"/>
          </a:p>
          <a:p>
            <a:pPr lvl="1"/>
            <a:r>
              <a:rPr lang="en-US" sz="1200"/>
              <a:t>Sadə desək, PWM 5V-un nə qədər müddət komponentə verilməsini idarə edir, buna görə də enerji az və ya çox təsir edir.</a:t>
            </a:r>
            <a:br>
              <a:rPr lang="az-Latn-AZ" sz="1200"/>
            </a:br>
            <a:endParaRPr lang="az-Latn-AZ" sz="1200"/>
          </a:p>
          <a:p>
            <a:pPr lvl="1"/>
            <a:r>
              <a:rPr lang="az-Latn-AZ" sz="1200"/>
              <a:t>PWM özü gərginliyi artırıb-azalda bilmir, o yalnız siqnalın açıq qalma müddətini (duty cycle) dəyişir.</a:t>
            </a:r>
          </a:p>
          <a:p>
            <a:pPr lvl="1"/>
            <a:endParaRPr lang="az-Latn-AZ" sz="1200"/>
          </a:p>
          <a:p>
            <a:pPr marL="628650" lvl="1" indent="-171450">
              <a:buFont typeface="Arial" panose="020B0604020202020204" pitchFamily="34" charset="0"/>
              <a:buChar char="•"/>
            </a:pPr>
            <a:r>
              <a:rPr lang="az-Latn-AZ" sz="1200"/>
              <a:t>Əgər gələn enerji artıq 5V-dan çox olarsa, PWM hələ də siqnalı ON/OFF edir, amma komponent artıq gərginliyi qəbul edə bilmirsə, yanacaq və ya zədələnəcək.</a:t>
            </a:r>
          </a:p>
          <a:p>
            <a:pPr marL="628650" lvl="1" indent="-171450">
              <a:buFont typeface="Arial" panose="020B0604020202020204" pitchFamily="34" charset="0"/>
              <a:buChar char="•"/>
            </a:pPr>
            <a:r>
              <a:rPr lang="az-Latn-AZ" sz="1200"/>
              <a:t>PWM-un düzgün işləməsi üçün gələn gərginlik sabit və uyğun səviyyədə (məsələn 5V ±0.1V) olmalıdır.</a:t>
            </a:r>
          </a:p>
          <a:p>
            <a:pPr marL="628650" lvl="1" indent="-171450">
              <a:buFont typeface="Arial" panose="020B0604020202020204" pitchFamily="34" charset="0"/>
              <a:buChar char="•"/>
            </a:pPr>
            <a:r>
              <a:rPr lang="az-Latn-AZ" sz="1200"/>
              <a:t>Yəni PWM “müqavimət göstərən bir idarəçi” kimi deyil, sadəcə enerjinin vaxtını tənzimləyir, gələn gərginliyin təhlükəsiz olmasını təmin etmir.</a:t>
            </a:r>
          </a:p>
          <a:p>
            <a:pPr lvl="1"/>
            <a:endParaRPr lang="az-Latn-AZ" sz="1200"/>
          </a:p>
          <a:p>
            <a:pPr lvl="1"/>
            <a:r>
              <a:rPr lang="az-Latn-AZ" sz="1200"/>
              <a:t>Sadə desək: PWM = vaxtı tənzimləyir, gərginliyi yox.</a:t>
            </a:r>
          </a:p>
          <a:p>
            <a:pPr lvl="1"/>
            <a:br>
              <a:rPr lang="en-US" sz="1200"/>
            </a:br>
            <a:endParaRPr lang="en-US" sz="1200"/>
          </a:p>
          <a:p>
            <a:pPr marL="285750" indent="-285750">
              <a:buFont typeface="Wingdings" panose="05000000000000000000" pitchFamily="2" charset="2"/>
              <a:buChar char="q"/>
            </a:pPr>
            <a:r>
              <a:rPr lang="en-US" sz="1200" b="1"/>
              <a:t>RX/TX </a:t>
            </a:r>
            <a:r>
              <a:rPr lang="en-US" sz="1200"/>
              <a:t>→ RX və TX məlumat qəbul etmək və göndərmək üçün istifadə olunan rabitə xətləridir. Bu xətlər Arduino ilə kompüter, Bluetooth modulu, GSM modulu və digər cihazlar arasında istifadə olunur. Məqsəd cihazlar arasında məlumat mübadiləsini təmin etməkdir.</a:t>
            </a:r>
            <a:br>
              <a:rPr lang="az-Latn-AZ" sz="1200"/>
            </a:br>
            <a:endParaRPr lang="az-Latn-AZ" sz="1200"/>
          </a:p>
          <a:p>
            <a:pPr marL="628650" lvl="1" indent="-171450">
              <a:buFont typeface="Arial" panose="020B0604020202020204" pitchFamily="34" charset="0"/>
              <a:buChar char="•"/>
            </a:pPr>
            <a:r>
              <a:rPr lang="en-US" sz="1200"/>
              <a:t>RX (Receive) → məlumat qəbul edir, yəni Arduino buradan gələn məlumatı oxuyur.</a:t>
            </a:r>
          </a:p>
          <a:p>
            <a:pPr marL="628650" lvl="1" indent="-171450">
              <a:buFont typeface="Arial" panose="020B0604020202020204" pitchFamily="34" charset="0"/>
              <a:buChar char="•"/>
            </a:pPr>
            <a:r>
              <a:rPr lang="en-US" sz="1200"/>
              <a:t>TX (Transmit) → məlumat göndərir, yəni Arduino buradan kompüterə və ya başqa modula məlumat göndərir.</a:t>
            </a:r>
          </a:p>
          <a:p>
            <a:pPr marL="285750" indent="-285750">
              <a:buFont typeface="Wingdings" panose="05000000000000000000" pitchFamily="2" charset="2"/>
              <a:buChar char="q"/>
            </a:pPr>
            <a:endParaRPr lang="en-US" sz="1200"/>
          </a:p>
          <a:p>
            <a:r>
              <a:rPr lang="en-US" sz="1200"/>
              <a:t>Məsələn, Arduino sensor ölçüsünü ölçüb bu pinlər vasitəsilə kompüterə göndərə və ya kompüterdən gələn əmri oxuya bilər.</a:t>
            </a:r>
            <a:endParaRPr lang="az-Latn-AZ" sz="1200"/>
          </a:p>
          <a:p>
            <a:endParaRPr lang="az-Latn-AZ" sz="1200"/>
          </a:p>
          <a:p>
            <a:r>
              <a:rPr lang="en-US" sz="1200"/>
              <a:t>TX xəttinə sadəcə bir komponent deyil, bir neçə cihaz da qoşula bilər, amma diqqət yetirmək lazımdır ki, hər cihaz TX-</a:t>
            </a:r>
            <a:r>
              <a:rPr lang="az-Latn-AZ" sz="1200"/>
              <a:t>ya</a:t>
            </a:r>
            <a:r>
              <a:rPr lang="en-US" sz="1200"/>
              <a:t> qoşulsa da, serial axın birdir</a:t>
            </a:r>
            <a:r>
              <a:rPr lang="az-Latn-AZ" sz="1200"/>
              <a:t> və</a:t>
            </a:r>
            <a:r>
              <a:rPr lang="en-US" sz="1200"/>
              <a:t> bir vaxtda yalnız bir cihaz düzgün məlumat oxuya bilir.</a:t>
            </a:r>
            <a:endParaRPr lang="az-Latn-AZ" sz="1200"/>
          </a:p>
          <a:p>
            <a:endParaRPr lang="az-Latn-AZ" sz="1200"/>
          </a:p>
          <a:p>
            <a:endParaRPr lang="az-Latn-AZ" sz="1200"/>
          </a:p>
          <a:p>
            <a:endParaRPr lang="az-Latn-AZ" sz="1200"/>
          </a:p>
          <a:p>
            <a:endParaRPr lang="az-Latn-AZ" sz="1200"/>
          </a:p>
          <a:p>
            <a:endParaRPr lang="az-Latn-AZ" sz="1200"/>
          </a:p>
          <a:p>
            <a:r>
              <a:rPr lang="az-Latn-AZ" sz="1200"/>
              <a:t>Tam dövrə prinsipi</a:t>
            </a:r>
          </a:p>
          <a:p>
            <a:pPr marL="628650" lvl="1" indent="-171450">
              <a:buFont typeface="Arial" panose="020B0604020202020204" pitchFamily="34" charset="0"/>
              <a:buChar char="•"/>
            </a:pPr>
            <a:r>
              <a:rPr lang="az-Latn-AZ" sz="1200"/>
              <a:t>Kompüter və ya modul Arduino-ya əmr göndərir → Arduino RX ilə qəbul edir.</a:t>
            </a:r>
          </a:p>
          <a:p>
            <a:pPr marL="628650" lvl="1" indent="-171450">
              <a:buFont typeface="Arial" panose="020B0604020202020204" pitchFamily="34" charset="0"/>
              <a:buChar char="•"/>
            </a:pPr>
            <a:r>
              <a:rPr lang="az-Latn-AZ" sz="1200"/>
              <a:t>Arduino proqramı işləyir və nəticəni göndərir → TX xətti ilə bağlı cihazlara çıxır.</a:t>
            </a:r>
          </a:p>
          <a:p>
            <a:pPr marL="628650" lvl="1" indent="-171450">
              <a:buFont typeface="Arial" panose="020B0604020202020204" pitchFamily="34" charset="0"/>
              <a:buChar char="•"/>
            </a:pPr>
            <a:r>
              <a:rPr lang="az-Latn-AZ" sz="1200"/>
              <a:t>Hər iki xətt bir-biri ilə işlədiyi üçün məlumatlar iki tərəfli rabitə kimi gedir və gəlir.</a:t>
            </a:r>
          </a:p>
        </p:txBody>
      </p:sp>
      <p:graphicFrame>
        <p:nvGraphicFramePr>
          <p:cNvPr id="2" name="Table 1">
            <a:extLst>
              <a:ext uri="{FF2B5EF4-FFF2-40B4-BE49-F238E27FC236}">
                <a16:creationId xmlns:a16="http://schemas.microsoft.com/office/drawing/2014/main" id="{ACD2A6EC-CED1-D4A4-40AB-A8F7E4145958}"/>
              </a:ext>
            </a:extLst>
          </p:cNvPr>
          <p:cNvGraphicFramePr>
            <a:graphicFrameLocks noGrp="1"/>
          </p:cNvGraphicFramePr>
          <p:nvPr>
            <p:extLst>
              <p:ext uri="{D42A27DB-BD31-4B8C-83A1-F6EECF244321}">
                <p14:modId xmlns:p14="http://schemas.microsoft.com/office/powerpoint/2010/main" val="2293745213"/>
              </p:ext>
            </p:extLst>
          </p:nvPr>
        </p:nvGraphicFramePr>
        <p:xfrm>
          <a:off x="1622" y="4820362"/>
          <a:ext cx="12190378" cy="822960"/>
        </p:xfrm>
        <a:graphic>
          <a:graphicData uri="http://schemas.openxmlformats.org/drawingml/2006/table">
            <a:tbl>
              <a:tblPr/>
              <a:tblGrid>
                <a:gridCol w="1101951">
                  <a:extLst>
                    <a:ext uri="{9D8B030D-6E8A-4147-A177-3AD203B41FA5}">
                      <a16:colId xmlns:a16="http://schemas.microsoft.com/office/drawing/2014/main" val="64874806"/>
                    </a:ext>
                  </a:extLst>
                </a:gridCol>
                <a:gridCol w="2085687">
                  <a:extLst>
                    <a:ext uri="{9D8B030D-6E8A-4147-A177-3AD203B41FA5}">
                      <a16:colId xmlns:a16="http://schemas.microsoft.com/office/drawing/2014/main" val="4218737041"/>
                    </a:ext>
                  </a:extLst>
                </a:gridCol>
                <a:gridCol w="4124608">
                  <a:extLst>
                    <a:ext uri="{9D8B030D-6E8A-4147-A177-3AD203B41FA5}">
                      <a16:colId xmlns:a16="http://schemas.microsoft.com/office/drawing/2014/main" val="3284577108"/>
                    </a:ext>
                  </a:extLst>
                </a:gridCol>
                <a:gridCol w="4878132">
                  <a:extLst>
                    <a:ext uri="{9D8B030D-6E8A-4147-A177-3AD203B41FA5}">
                      <a16:colId xmlns:a16="http://schemas.microsoft.com/office/drawing/2014/main" val="1310444383"/>
                    </a:ext>
                  </a:extLst>
                </a:gridCol>
              </a:tblGrid>
              <a:tr h="0">
                <a:tc>
                  <a:txBody>
                    <a:bodyPr/>
                    <a:lstStyle/>
                    <a:p>
                      <a:r>
                        <a:rPr lang="en-US" sz="1200"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Nə edir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Harada istifadə olunur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Məqsəd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068867935"/>
                  </a:ext>
                </a:extLst>
              </a:tr>
              <a:tr h="0">
                <a:tc>
                  <a:txBody>
                    <a:bodyPr/>
                    <a:lstStyle/>
                    <a:p>
                      <a:r>
                        <a:rPr lang="en-US" sz="1200" b="1"/>
                        <a:t>TX (Transmit)</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göndərir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Proqramda yazılan məlumatları bağlı cihazlara ötürmək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929515"/>
                  </a:ext>
                </a:extLst>
              </a:tr>
              <a:tr h="0">
                <a:tc>
                  <a:txBody>
                    <a:bodyPr/>
                    <a:lstStyle/>
                    <a:p>
                      <a:r>
                        <a:rPr lang="en-US" sz="1200" b="1"/>
                        <a:t>RX (Receive)</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məlumat </a:t>
                      </a:r>
                      <a:r>
                        <a:rPr lang="en-US" sz="1200" b="1"/>
                        <a:t>qəbul edir</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Kompüter, Bluetooth, GSM modul, başqa mikrokontrolörlər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Bağlı cihazlardan gələn əmrləri və məlumatları oxumaq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068812"/>
                  </a:ext>
                </a:extLst>
              </a:tr>
            </a:tbl>
          </a:graphicData>
        </a:graphic>
      </p:graphicFrame>
    </p:spTree>
    <p:extLst>
      <p:ext uri="{BB962C8B-B14F-4D97-AF65-F5344CB8AC3E}">
        <p14:creationId xmlns:p14="http://schemas.microsoft.com/office/powerpoint/2010/main" val="4720564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623647" cy="6355586"/>
          </a:xfrm>
          <a:prstGeom prst="rect">
            <a:avLst/>
          </a:prstGeom>
          <a:noFill/>
        </p:spPr>
        <p:txBody>
          <a:bodyPr wrap="square">
            <a:spAutoFit/>
          </a:bodyPr>
          <a:lstStyle/>
          <a:p>
            <a:r>
              <a:rPr lang="en-US" sz="1100" b="1"/>
              <a:t>Əgər naməlum komponent olarsa</a:t>
            </a:r>
            <a:r>
              <a:rPr lang="en-US" sz="1100"/>
              <a:t>:</a:t>
            </a:r>
            <a:endParaRPr lang="az-Latn-AZ" sz="1100"/>
          </a:p>
          <a:p>
            <a:pPr marL="800100" lvl="1" indent="-342900">
              <a:buFont typeface="+mj-lt"/>
              <a:buAutoNum type="arabicPeriod"/>
            </a:pPr>
            <a:r>
              <a:rPr lang="az-Latn-AZ" sz="1100"/>
              <a:t>Datasheet aç</a:t>
            </a:r>
          </a:p>
          <a:p>
            <a:pPr marL="800100" lvl="1" indent="-342900">
              <a:buFont typeface="+mj-lt"/>
              <a:buAutoNum type="arabicPeriod"/>
            </a:pPr>
            <a:r>
              <a:rPr lang="az-Latn-AZ" sz="1100"/>
              <a:t>Analog / Digital tap</a:t>
            </a:r>
          </a:p>
          <a:p>
            <a:pPr marL="800100" lvl="1" indent="-342900">
              <a:buFont typeface="+mj-lt"/>
              <a:buAutoNum type="arabicPeriod"/>
            </a:pPr>
            <a:r>
              <a:rPr lang="az-Latn-AZ" sz="1100"/>
              <a:t>Gərginliyi yoxla</a:t>
            </a:r>
          </a:p>
          <a:p>
            <a:pPr marL="800100" lvl="1" indent="-342900">
              <a:buFont typeface="+mj-lt"/>
              <a:buAutoNum type="arabicPeriod"/>
            </a:pPr>
            <a:r>
              <a:rPr lang="az-Latn-AZ" sz="1100"/>
              <a:t>Cərəyanı yoxla</a:t>
            </a:r>
          </a:p>
          <a:p>
            <a:pPr marL="800100" lvl="1" indent="-342900">
              <a:buFont typeface="+mj-lt"/>
              <a:buAutoNum type="arabicPeriod"/>
            </a:pPr>
            <a:r>
              <a:rPr lang="az-Latn-AZ" sz="1100"/>
              <a:t>Lazımdırsa driver istifadə et</a:t>
            </a:r>
          </a:p>
          <a:p>
            <a:pPr marL="800100" lvl="1" indent="-342900">
              <a:buFont typeface="+mj-lt"/>
              <a:buAutoNum type="arabicPeriod"/>
            </a:pPr>
            <a:endParaRPr lang="en-US" sz="1100"/>
          </a:p>
          <a:p>
            <a:pPr lvl="1"/>
            <a:endParaRPr lang="en-US" sz="1100"/>
          </a:p>
          <a:p>
            <a:pPr marL="0" lvl="1"/>
            <a:r>
              <a:rPr lang="en-US" sz="1100"/>
              <a:t>ATmega328-də bir çox pin eyni əsas işi görür. M</a:t>
            </a:r>
            <a:r>
              <a:rPr lang="az-Latn-AZ" sz="1100"/>
              <a:t>əsələn,</a:t>
            </a:r>
            <a:r>
              <a:rPr lang="en-US" sz="1100"/>
              <a:t> açıq-bağlı (digital 0 və 1) siqnal vermək və ya oxumaq</a:t>
            </a:r>
            <a:r>
              <a:rPr lang="az-Latn-AZ" sz="1100"/>
              <a:t> kimi</a:t>
            </a:r>
            <a:r>
              <a:rPr lang="en-US" sz="1100"/>
              <a:t>.</a:t>
            </a:r>
          </a:p>
          <a:p>
            <a:pPr marL="0" lvl="1"/>
            <a:endParaRPr lang="en-US" sz="1100"/>
          </a:p>
          <a:p>
            <a:pPr marL="0" lvl="1"/>
            <a:r>
              <a:rPr lang="en-US" sz="1100"/>
              <a:t>Bu səbəbdən PD7, PB0, PB4 və</a:t>
            </a:r>
            <a:r>
              <a:rPr lang="az-Latn-AZ" sz="1100"/>
              <a:t>.s kimi</a:t>
            </a:r>
            <a:r>
              <a:rPr lang="en-US" sz="1100"/>
              <a:t> oxşar pinlər sadə LED yandırmaq, düymə oxumaq kimi işlərdə bir-birini əvəz edə bilir.</a:t>
            </a:r>
          </a:p>
          <a:p>
            <a:pPr marL="0" lvl="1"/>
            <a:endParaRPr lang="en-US" sz="1100"/>
          </a:p>
          <a:p>
            <a:pPr marL="0" lvl="1"/>
            <a:r>
              <a:rPr lang="en-US" sz="1100"/>
              <a:t>Lakin bəzi pinlərin bu əsas funksiyadan əlavə olaraq PWM, SPI, I2C və ya Serial kimi xüsusi imkanları da olur.</a:t>
            </a:r>
          </a:p>
          <a:p>
            <a:pPr marL="0" lvl="1"/>
            <a:endParaRPr lang="en-US" sz="1100"/>
          </a:p>
          <a:p>
            <a:pPr marL="0" lvl="1"/>
            <a:r>
              <a:rPr lang="en-US" sz="1100"/>
              <a:t>Məhz buna görə sadə işlərdə adətən əlavə xüsusiyyəti olmayan pinlər seçilir ki, xüsusi pinlər gələcək ehtiyaclar üçün boş qalsın.</a:t>
            </a:r>
          </a:p>
          <a:p>
            <a:pPr marL="0" lvl="1"/>
            <a:endParaRPr lang="en-US" sz="1100"/>
          </a:p>
          <a:p>
            <a:pPr marL="0" lvl="1"/>
            <a:r>
              <a:rPr lang="en-US" sz="1100"/>
              <a:t>Yəni pinlərin çoxu eyni işi görə bilir, fərq onların sahib olduğu əlavə imkanlardadır.</a:t>
            </a:r>
          </a:p>
          <a:p>
            <a:pPr marL="0" lvl="1"/>
            <a:endParaRPr lang="en-US" sz="1100"/>
          </a:p>
          <a:p>
            <a:pPr marL="0" lvl="1"/>
            <a:endParaRPr lang="az-Latn-AZ" sz="1100"/>
          </a:p>
          <a:p>
            <a:pPr marL="171450" lvl="1" indent="-171450">
              <a:buFont typeface="Wingdings" panose="05000000000000000000" pitchFamily="2" charset="2"/>
              <a:buChar char="q"/>
            </a:pPr>
            <a:r>
              <a:rPr lang="en-US" sz="1100" b="1"/>
              <a:t>PWM</a:t>
            </a:r>
            <a:r>
              <a:rPr lang="en-US" sz="1100"/>
              <a:t> – sabit gərginliklə LED parlaqlığını və motor sürətini tənzimləmək üçün istifadə olunur.</a:t>
            </a:r>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SPI</a:t>
            </a:r>
            <a:r>
              <a:rPr lang="az-Latn-AZ" sz="1100" b="1"/>
              <a:t> (Serial Peripheral Interface)</a:t>
            </a:r>
            <a:r>
              <a:rPr lang="en-US" sz="1100"/>
              <a:t> – Arduino-nun ekran, SD kart kimi qurğularla çox sürətli məlumat mübadiləsi aparması üçün istifadə olunur.</a:t>
            </a:r>
            <a:r>
              <a:rPr lang="az-Latn-AZ" sz="1100"/>
              <a:t> </a:t>
            </a:r>
            <a:r>
              <a:rPr lang="en-US" sz="1100" b="1"/>
              <a:t>SPI</a:t>
            </a:r>
            <a:r>
              <a:rPr lang="en-US" sz="1100"/>
              <a:t> Arduino-nun özündən kənarda olan cihazlarla </a:t>
            </a:r>
            <a:r>
              <a:rPr lang="en-US" sz="1100" b="1"/>
              <a:t>çox sürətli şəkildə danışması</a:t>
            </a:r>
            <a:r>
              <a:rPr lang="en-US" sz="1100"/>
              <a:t> üçün istifadə olunan rabitə üsuludur.</a:t>
            </a:r>
            <a:r>
              <a:rPr lang="az-Latn-AZ" sz="1100"/>
              <a:t> </a:t>
            </a:r>
            <a:r>
              <a:rPr lang="en-US" sz="1100"/>
              <a:t>Məsələn, Arduino ekrana “bu yazını göstər” deyir və ya</a:t>
            </a:r>
            <a:r>
              <a:rPr lang="az-Latn-AZ" sz="1100"/>
              <a:t> hesabladığı məlumatı SD kartın yaddaşına saxlamağı tapşırır. Məsələn, Arduino temperaturu ölçür və sonra SD karta “25 dərəcə” məlumatını faylın içinə əlavə etməsini deyir. Bu əmrdən sonra SD kart həmin məlumatı saxlayır və Arduino sönsə belə məlumat itmir.</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I2C</a:t>
            </a:r>
            <a:r>
              <a:rPr lang="en-US" sz="1100"/>
              <a:t> </a:t>
            </a:r>
            <a:r>
              <a:rPr lang="az-Latn-AZ" sz="1100" b="1"/>
              <a:t>(Inter-Integrated Circuit) </a:t>
            </a:r>
            <a:r>
              <a:rPr lang="en-US" sz="1100"/>
              <a:t>– iki kabel ilə bir neçə sensor və modulla eyni anda ünsiyyət qurmaq üçün istifadə olunur.</a:t>
            </a:r>
            <a:r>
              <a:rPr lang="az-Latn-AZ" sz="1100"/>
              <a:t> Bu haqqda növbəti slaydda...</a:t>
            </a:r>
            <a:endParaRPr lang="en-US" sz="1100"/>
          </a:p>
          <a:p>
            <a:pPr marL="171450" lvl="1" indent="-171450">
              <a:buFont typeface="Wingdings" panose="05000000000000000000" pitchFamily="2" charset="2"/>
              <a:buChar char="q"/>
            </a:pPr>
            <a:endParaRPr lang="en-US" sz="1100"/>
          </a:p>
          <a:p>
            <a:pPr marL="171450" lvl="1" indent="-171450">
              <a:buFont typeface="Wingdings" panose="05000000000000000000" pitchFamily="2" charset="2"/>
              <a:buChar char="q"/>
            </a:pPr>
            <a:r>
              <a:rPr lang="en-US" sz="1100" b="1"/>
              <a:t>Serial</a:t>
            </a:r>
            <a:r>
              <a:rPr lang="en-US" sz="1100"/>
              <a:t> – Arduino ilə kompüter və ya başqa cihaz arasında məlumat göndərmək və almaq üçün istifadə olunur.</a:t>
            </a:r>
            <a:r>
              <a:rPr lang="az-Latn-AZ" sz="1100"/>
              <a:t> Arduino üzərindəki TX və RX pinləri serial rabitəni təmin edən pinlərdir.</a:t>
            </a:r>
            <a:endParaRPr lang="en-US" sz="1100"/>
          </a:p>
        </p:txBody>
      </p:sp>
      <p:graphicFrame>
        <p:nvGraphicFramePr>
          <p:cNvPr id="2" name="Table 1">
            <a:extLst>
              <a:ext uri="{FF2B5EF4-FFF2-40B4-BE49-F238E27FC236}">
                <a16:creationId xmlns:a16="http://schemas.microsoft.com/office/drawing/2014/main" id="{31190A77-F9C3-F847-8829-2A247768E836}"/>
              </a:ext>
            </a:extLst>
          </p:cNvPr>
          <p:cNvGraphicFramePr>
            <a:graphicFrameLocks noGrp="1"/>
          </p:cNvGraphicFramePr>
          <p:nvPr>
            <p:extLst>
              <p:ext uri="{D42A27DB-BD31-4B8C-83A1-F6EECF244321}">
                <p14:modId xmlns:p14="http://schemas.microsoft.com/office/powerpoint/2010/main" val="2192007573"/>
              </p:ext>
            </p:extLst>
          </p:nvPr>
        </p:nvGraphicFramePr>
        <p:xfrm>
          <a:off x="6625269" y="0"/>
          <a:ext cx="5565109" cy="6857999"/>
        </p:xfrm>
        <a:graphic>
          <a:graphicData uri="http://schemas.openxmlformats.org/drawingml/2006/table">
            <a:tbl>
              <a:tblPr/>
              <a:tblGrid>
                <a:gridCol w="425347">
                  <a:extLst>
                    <a:ext uri="{9D8B030D-6E8A-4147-A177-3AD203B41FA5}">
                      <a16:colId xmlns:a16="http://schemas.microsoft.com/office/drawing/2014/main" val="1196698792"/>
                    </a:ext>
                  </a:extLst>
                </a:gridCol>
                <a:gridCol w="893532">
                  <a:extLst>
                    <a:ext uri="{9D8B030D-6E8A-4147-A177-3AD203B41FA5}">
                      <a16:colId xmlns:a16="http://schemas.microsoft.com/office/drawing/2014/main" val="4100530544"/>
                    </a:ext>
                  </a:extLst>
                </a:gridCol>
                <a:gridCol w="825206">
                  <a:extLst>
                    <a:ext uri="{9D8B030D-6E8A-4147-A177-3AD203B41FA5}">
                      <a16:colId xmlns:a16="http://schemas.microsoft.com/office/drawing/2014/main" val="1612556357"/>
                    </a:ext>
                  </a:extLst>
                </a:gridCol>
                <a:gridCol w="1582634">
                  <a:extLst>
                    <a:ext uri="{9D8B030D-6E8A-4147-A177-3AD203B41FA5}">
                      <a16:colId xmlns:a16="http://schemas.microsoft.com/office/drawing/2014/main" val="494564261"/>
                    </a:ext>
                  </a:extLst>
                </a:gridCol>
                <a:gridCol w="1838390">
                  <a:extLst>
                    <a:ext uri="{9D8B030D-6E8A-4147-A177-3AD203B41FA5}">
                      <a16:colId xmlns:a16="http://schemas.microsoft.com/office/drawing/2014/main" val="2944830333"/>
                    </a:ext>
                  </a:extLst>
                </a:gridCol>
              </a:tblGrid>
              <a:tr h="229447">
                <a:tc>
                  <a:txBody>
                    <a:bodyPr/>
                    <a:lstStyle/>
                    <a:p>
                      <a:r>
                        <a:rPr lang="en-US" sz="1200" b="1"/>
                        <a:t>Pin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Arduino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Texniki adı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it-IT" sz="1200" b="1"/>
                        <a:t>Uşaq dili ilə nə edir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Real misal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901799929"/>
                  </a:ext>
                </a:extLst>
              </a:tr>
              <a:tr h="236734">
                <a:tc>
                  <a:txBody>
                    <a:bodyPr/>
                    <a:lstStyle/>
                    <a:p>
                      <a:r>
                        <a:rPr lang="ru-RU" sz="1200"/>
                        <a:t>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RESET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Beyni yenidən başladır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Telefonu restart etmək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5088465"/>
                  </a:ext>
                </a:extLst>
              </a:tr>
              <a:tr h="236734">
                <a:tc>
                  <a:txBody>
                    <a:bodyPr/>
                    <a:lstStyle/>
                    <a:p>
                      <a:r>
                        <a:rPr lang="ru-RU" sz="1200"/>
                        <a:t>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D0 (RX)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Dinləyir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Qulaq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896966"/>
                  </a:ext>
                </a:extLst>
              </a:tr>
              <a:tr h="236734">
                <a:tc>
                  <a:txBody>
                    <a:bodyPr/>
                    <a:lstStyle/>
                    <a:p>
                      <a:r>
                        <a:rPr lang="ru-RU" sz="1200"/>
                        <a:t>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 (TX)</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Danışır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Ağız</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226679"/>
                  </a:ext>
                </a:extLst>
              </a:tr>
              <a:tr h="236734">
                <a:tc>
                  <a:txBody>
                    <a:bodyPr/>
                    <a:lstStyle/>
                    <a:p>
                      <a:r>
                        <a:rPr lang="ru-RU" sz="1200"/>
                        <a:t>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Düymə oxuma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2594871"/>
                  </a:ext>
                </a:extLst>
              </a:tr>
              <a:tr h="236734">
                <a:tc>
                  <a:txBody>
                    <a:bodyPr/>
                    <a:lstStyle/>
                    <a:p>
                      <a:r>
                        <a:rPr lang="ru-RU" sz="1200"/>
                        <a:t>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D3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az-çox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zəif / güclü</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719809"/>
                  </a:ext>
                </a:extLst>
              </a:tr>
              <a:tr h="236734">
                <a:tc>
                  <a:txBody>
                    <a:bodyPr/>
                    <a:lstStyle/>
                    <a:p>
                      <a:r>
                        <a:rPr lang="ru-RU" sz="1200"/>
                        <a:t>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yandır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7086919"/>
                  </a:ext>
                </a:extLst>
              </a:tr>
              <a:tr h="236734">
                <a:tc>
                  <a:txBody>
                    <a:bodyPr/>
                    <a:lstStyle/>
                    <a:p>
                      <a:r>
                        <a:rPr lang="ru-RU" sz="1200"/>
                        <a:t>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verir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7593752"/>
                  </a:ext>
                </a:extLst>
              </a:tr>
              <a:tr h="236734">
                <a:tc>
                  <a:txBody>
                    <a:bodyPr/>
                    <a:lstStyle/>
                    <a:p>
                      <a:r>
                        <a:rPr lang="ru-RU" sz="1200"/>
                        <a:t>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Elektriki geri aparır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Batareya –</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8107358"/>
                  </a:ext>
                </a:extLst>
              </a:tr>
              <a:tr h="236734">
                <a:tc>
                  <a:txBody>
                    <a:bodyPr/>
                    <a:lstStyle/>
                    <a:p>
                      <a:r>
                        <a:rPr lang="ru-RU" sz="1200"/>
                        <a:t>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476234"/>
                  </a:ext>
                </a:extLst>
              </a:tr>
              <a:tr h="236734">
                <a:tc>
                  <a:txBody>
                    <a:bodyPr/>
                    <a:lstStyle/>
                    <a:p>
                      <a:r>
                        <a:rPr lang="ru-RU" sz="1200"/>
                        <a:t>10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Vaxtı saxlayır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Saat mexanizmi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7754166"/>
                  </a:ext>
                </a:extLst>
              </a:tr>
              <a:tr h="236734">
                <a:tc>
                  <a:txBody>
                    <a:bodyPr/>
                    <a:lstStyle/>
                    <a:p>
                      <a:r>
                        <a:rPr lang="ru-RU" sz="1200"/>
                        <a:t>11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D5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 sürəti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671326"/>
                  </a:ext>
                </a:extLst>
              </a:tr>
              <a:tr h="236734">
                <a:tc>
                  <a:txBody>
                    <a:bodyPr/>
                    <a:lstStyle/>
                    <a:p>
                      <a:r>
                        <a:rPr lang="ru-RU" sz="1200"/>
                        <a:t>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D6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azaldır-artırır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 parlaqlıq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3116753"/>
                  </a:ext>
                </a:extLst>
              </a:tr>
              <a:tr h="236734">
                <a:tc>
                  <a:txBody>
                    <a:bodyPr/>
                    <a:lstStyle/>
                    <a:p>
                      <a:r>
                        <a:rPr lang="ru-RU" sz="1200"/>
                        <a:t>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PD7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Rele idarəsi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2814339"/>
                  </a:ext>
                </a:extLst>
              </a:tr>
              <a:tr h="236734">
                <a:tc>
                  <a:txBody>
                    <a:bodyPr/>
                    <a:lstStyle/>
                    <a:p>
                      <a:r>
                        <a:rPr lang="ru-RU" sz="1200"/>
                        <a:t>14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ON/OFF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8658778"/>
                  </a:ext>
                </a:extLst>
              </a:tr>
              <a:tr h="236734">
                <a:tc>
                  <a:txBody>
                    <a:bodyPr/>
                    <a:lstStyle/>
                    <a:p>
                      <a:r>
                        <a:rPr lang="ru-RU" sz="1200"/>
                        <a:t>15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D9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Güclü / zəif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Servo siqnal</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4396732"/>
                  </a:ext>
                </a:extLst>
              </a:tr>
              <a:tr h="236734">
                <a:tc>
                  <a:txBody>
                    <a:bodyPr/>
                    <a:lstStyle/>
                    <a:p>
                      <a:r>
                        <a:rPr lang="ru-RU" sz="1200"/>
                        <a:t>16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D10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Motor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3404549"/>
                  </a:ext>
                </a:extLst>
              </a:tr>
              <a:tr h="236734">
                <a:tc>
                  <a:txBody>
                    <a:bodyPr/>
                    <a:lstStyle/>
                    <a:p>
                      <a:r>
                        <a:rPr lang="ru-RU" sz="1200"/>
                        <a:t>17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D11 (PWM)</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Gücü tənzimləyir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0067229"/>
                  </a:ext>
                </a:extLst>
              </a:tr>
              <a:tr h="236734">
                <a:tc>
                  <a:txBody>
                    <a:bodyPr/>
                    <a:lstStyle/>
                    <a:p>
                      <a:r>
                        <a:rPr lang="ru-RU" sz="1200"/>
                        <a:t>18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Button</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606779"/>
                  </a:ext>
                </a:extLst>
              </a:tr>
              <a:tr h="236734">
                <a:tc>
                  <a:txBody>
                    <a:bodyPr/>
                    <a:lstStyle/>
                    <a:p>
                      <a:r>
                        <a:rPr lang="ru-RU" sz="1200"/>
                        <a:t>19</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D13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PB5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Aç / bağla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Arduino LED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6141511"/>
                  </a:ext>
                </a:extLst>
              </a:tr>
              <a:tr h="236734">
                <a:tc>
                  <a:txBody>
                    <a:bodyPr/>
                    <a:lstStyle/>
                    <a:p>
                      <a:r>
                        <a:rPr lang="ru-RU" sz="1200"/>
                        <a:t>20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AVCC</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üçün elektrik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Analog 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872586"/>
                  </a:ext>
                </a:extLst>
              </a:tr>
              <a:tr h="236734">
                <a:tc>
                  <a:txBody>
                    <a:bodyPr/>
                    <a:lstStyle/>
                    <a:p>
                      <a:r>
                        <a:rPr lang="ru-RU" sz="1200"/>
                        <a:t>21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AREF</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Ölçü dəqiqliyi</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Xətkeş başlanğıcı</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75615"/>
                  </a:ext>
                </a:extLst>
              </a:tr>
              <a:tr h="236734">
                <a:tc>
                  <a:txBody>
                    <a:bodyPr/>
                    <a:lstStyle/>
                    <a:p>
                      <a:r>
                        <a:rPr lang="ru-RU" sz="1200"/>
                        <a:t>22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GND</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Elektrik qayıdır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Torpaq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7502938"/>
                  </a:ext>
                </a:extLst>
              </a:tr>
              <a:tr h="236734">
                <a:tc>
                  <a:txBody>
                    <a:bodyPr/>
                    <a:lstStyle/>
                    <a:p>
                      <a:r>
                        <a:rPr lang="ru-RU" sz="1200"/>
                        <a:t>23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PC0</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İşıq</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1701456"/>
                  </a:ext>
                </a:extLst>
              </a:tr>
              <a:tr h="236734">
                <a:tc>
                  <a:txBody>
                    <a:bodyPr/>
                    <a:lstStyle/>
                    <a:p>
                      <a:r>
                        <a:rPr lang="ru-RU" sz="1200"/>
                        <a:t>24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PC1</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Temperatur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8582515"/>
                  </a:ext>
                </a:extLst>
              </a:tr>
              <a:tr h="236734">
                <a:tc>
                  <a:txBody>
                    <a:bodyPr/>
                    <a:lstStyle/>
                    <a:p>
                      <a:r>
                        <a:rPr lang="ru-RU" sz="1200"/>
                        <a:t>25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PC2</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Potensiometr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5935757"/>
                  </a:ext>
                </a:extLst>
              </a:tr>
              <a:tr h="236734">
                <a:tc>
                  <a:txBody>
                    <a:bodyPr/>
                    <a:lstStyle/>
                    <a:p>
                      <a:r>
                        <a:rPr lang="ru-RU" sz="1200"/>
                        <a:t>26</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PC3</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4685"/>
                  </a:ext>
                </a:extLst>
              </a:tr>
              <a:tr h="236734">
                <a:tc>
                  <a:txBody>
                    <a:bodyPr/>
                    <a:lstStyle/>
                    <a:p>
                      <a:r>
                        <a:rPr lang="ru-RU" sz="1200"/>
                        <a:t>27</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PC4</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data</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4586307"/>
                  </a:ext>
                </a:extLst>
              </a:tr>
              <a:tr h="236734">
                <a:tc>
                  <a:txBody>
                    <a:bodyPr/>
                    <a:lstStyle/>
                    <a:p>
                      <a:r>
                        <a:rPr lang="ru-RU" sz="1200"/>
                        <a:t>28</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PC5</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Az / çox oxuyur</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I2C clock</a:t>
                      </a:r>
                    </a:p>
                  </a:txBody>
                  <a:tcPr marL="35667" marR="35667" marT="17833" marB="178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19180"/>
                  </a:ext>
                </a:extLst>
              </a:tr>
            </a:tbl>
          </a:graphicData>
        </a:graphic>
      </p:graphicFrame>
    </p:spTree>
    <p:extLst>
      <p:ext uri="{BB962C8B-B14F-4D97-AF65-F5344CB8AC3E}">
        <p14:creationId xmlns:p14="http://schemas.microsoft.com/office/powerpoint/2010/main" val="796149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Arduino-da I2C rabitəsi üçün xüsusi pinlər var, amma bunlar hər Arduino modelində fərqlidir.</a:t>
            </a:r>
          </a:p>
          <a:p>
            <a:endParaRPr lang="en-US" sz="1400"/>
          </a:p>
          <a:p>
            <a:r>
              <a:rPr lang="en-US" sz="1400"/>
              <a:t>Arduino Uno:</a:t>
            </a:r>
          </a:p>
          <a:p>
            <a:r>
              <a:rPr lang="en-US" sz="1400"/>
              <a:t>SDA (Data / məlumat xətti) → A4 pininə qoşulur və məlumatı daşıyır.</a:t>
            </a:r>
          </a:p>
          <a:p>
            <a:r>
              <a:rPr lang="en-US" sz="1400"/>
              <a:t>SCL (Clock / saat xətti) → A5 pininə qoşulur və növbəni təyin edir.</a:t>
            </a:r>
          </a:p>
          <a:p>
            <a:endParaRPr lang="en-US" sz="1400"/>
          </a:p>
          <a:p>
            <a:r>
              <a:rPr lang="en-US" sz="1400"/>
              <a:t>I2C-də SCL (Clock) xətti Arduino və sensorlar arasında məlumatın göndərilmə sürətini idarə edir. Yəni “saat” burda məlumatın hər bitinin göndərilmə vaxtını müəyyən edən siqnal deməkdir.</a:t>
            </a:r>
          </a:p>
          <a:p>
            <a:endParaRPr lang="en-US" sz="1400"/>
          </a:p>
        </p:txBody>
      </p:sp>
      <p:pic>
        <p:nvPicPr>
          <p:cNvPr id="3" name="Picture 2" descr="A cartoon character with eyes and arms and wires">
            <a:extLst>
              <a:ext uri="{FF2B5EF4-FFF2-40B4-BE49-F238E27FC236}">
                <a16:creationId xmlns:a16="http://schemas.microsoft.com/office/drawing/2014/main" id="{B307174D-79A7-5EDF-A83F-BF1C22BF9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816" y="2031325"/>
            <a:ext cx="7160368" cy="4773579"/>
          </a:xfrm>
          <a:prstGeom prst="rect">
            <a:avLst/>
          </a:prstGeom>
        </p:spPr>
      </p:pic>
    </p:spTree>
    <p:extLst>
      <p:ext uri="{BB962C8B-B14F-4D97-AF65-F5344CB8AC3E}">
        <p14:creationId xmlns:p14="http://schemas.microsoft.com/office/powerpoint/2010/main" val="2461912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 üçün kod yazmaq məqsədi ilə </a:t>
            </a:r>
            <a:r>
              <a:rPr lang="az-Latn-AZ" sz="1400" b="1">
                <a:solidFill>
                  <a:srgbClr val="FF0000"/>
                </a:solidFill>
              </a:rPr>
              <a:t>ARDUİNO İDE </a:t>
            </a:r>
            <a:r>
              <a:rPr lang="az-Latn-AZ" sz="1400"/>
              <a:t>qurmaq lazımdır. Arduino IDE Arduino üçün yazı yazdığın və onu lövhəyə (board-a) göndərdiyin proqramdır. </a:t>
            </a:r>
            <a:r>
              <a:rPr lang="az-Latn-AZ" sz="1400">
                <a:hlinkClick r:id="rId2"/>
              </a:rPr>
              <a:t>https://www.arduino.cc/en/software</a:t>
            </a:r>
            <a:endParaRPr lang="az-Latn-AZ" sz="1400"/>
          </a:p>
          <a:p>
            <a:endParaRPr lang="az-Latn-AZ" sz="1400"/>
          </a:p>
          <a:p>
            <a:endParaRPr lang="az-Latn-AZ" sz="1400"/>
          </a:p>
          <a:p>
            <a:r>
              <a:rPr lang="en-US" sz="1400"/>
              <a:t>Arduino IDE kompüterdə açılan bir proqramdır. Bu proqramda sən Arduino-ya nə etsin deyə yazı (kod) yazırsan.</a:t>
            </a:r>
            <a:endParaRPr lang="az-Latn-AZ" sz="1400"/>
          </a:p>
          <a:p>
            <a:endParaRPr lang="az-Latn-AZ" sz="1400"/>
          </a:p>
          <a:p>
            <a:r>
              <a:rPr lang="en-US" sz="1400"/>
              <a:t>Məsələn:</a:t>
            </a:r>
            <a:endParaRPr lang="az-Latn-AZ" sz="1400"/>
          </a:p>
          <a:p>
            <a:pPr marL="742950" lvl="1" indent="-285750">
              <a:lnSpc>
                <a:spcPct val="150000"/>
              </a:lnSpc>
              <a:buFont typeface="Wingdings" panose="05000000000000000000" pitchFamily="2" charset="2"/>
              <a:buChar char="q"/>
            </a:pPr>
            <a:r>
              <a:rPr lang="en-US" sz="1400"/>
              <a:t>LED yandırıb-söndürə bilərsən</a:t>
            </a:r>
          </a:p>
          <a:p>
            <a:pPr marL="742950" lvl="1" indent="-285750">
              <a:lnSpc>
                <a:spcPct val="150000"/>
              </a:lnSpc>
              <a:buFont typeface="Wingdings" panose="05000000000000000000" pitchFamily="2" charset="2"/>
              <a:buChar char="q"/>
            </a:pPr>
            <a:r>
              <a:rPr lang="en-US" sz="1400"/>
              <a:t>Motorun sürətini dəyişə bilərsən</a:t>
            </a:r>
          </a:p>
          <a:p>
            <a:pPr marL="742950" lvl="1" indent="-285750">
              <a:lnSpc>
                <a:spcPct val="150000"/>
              </a:lnSpc>
              <a:buFont typeface="Wingdings" panose="05000000000000000000" pitchFamily="2" charset="2"/>
              <a:buChar char="q"/>
            </a:pPr>
            <a:r>
              <a:rPr lang="en-US" sz="1400"/>
              <a:t>Sensorlardan məlumat oxuya bilərsən</a:t>
            </a:r>
          </a:p>
          <a:p>
            <a:pPr marL="742950" lvl="1" indent="-285750">
              <a:lnSpc>
                <a:spcPct val="150000"/>
              </a:lnSpc>
              <a:buFont typeface="Wingdings" panose="05000000000000000000" pitchFamily="2" charset="2"/>
              <a:buChar char="q"/>
            </a:pPr>
            <a:r>
              <a:rPr lang="en-US" sz="1400"/>
              <a:t>Ekrana yazı çıxara bilərsən</a:t>
            </a:r>
          </a:p>
          <a:p>
            <a:pPr marL="742950" lvl="1" indent="-285750">
              <a:lnSpc>
                <a:spcPct val="150000"/>
              </a:lnSpc>
              <a:buFont typeface="Wingdings" panose="05000000000000000000" pitchFamily="2" charset="2"/>
              <a:buChar char="q"/>
            </a:pPr>
            <a:r>
              <a:rPr lang="en-US" sz="1400"/>
              <a:t>SD karta məlumat yaza bilərsən</a:t>
            </a:r>
            <a:endParaRPr lang="az-Latn-AZ" sz="1400"/>
          </a:p>
          <a:p>
            <a:pPr marL="742950" lvl="1" indent="-285750">
              <a:lnSpc>
                <a:spcPct val="150000"/>
              </a:lnSpc>
              <a:buFont typeface="Wingdings" panose="05000000000000000000" pitchFamily="2" charset="2"/>
              <a:buChar char="q"/>
            </a:pPr>
            <a:r>
              <a:rPr lang="az-Latn-AZ" sz="1400"/>
              <a:t>və.s</a:t>
            </a:r>
            <a:r>
              <a:rPr lang="en-US" sz="1400"/>
              <a:t> kimi əmrlər burada yazılır. Yazdığın bu əmrlər Arduino IDE vasitəsilə USB kabel ilə Arduino-ya göndərilir.</a:t>
            </a:r>
            <a:endParaRPr lang="az-Latn-AZ" sz="1400"/>
          </a:p>
          <a:p>
            <a:endParaRPr lang="az-Latn-AZ" sz="1400"/>
          </a:p>
          <a:p>
            <a:endParaRPr lang="ru-RU" sz="1400"/>
          </a:p>
          <a:p>
            <a:endParaRPr lang="ru-RU" sz="1400"/>
          </a:p>
          <a:p>
            <a:endParaRPr lang="ru-RU" sz="1400"/>
          </a:p>
          <a:p>
            <a:endParaRPr lang="ru-RU" sz="1400"/>
          </a:p>
          <a:p>
            <a:endParaRPr lang="ru-RU" sz="1400"/>
          </a:p>
          <a:p>
            <a:r>
              <a:rPr lang="az-Latn-AZ" sz="1400" b="1"/>
              <a:t>İDE</a:t>
            </a:r>
            <a:r>
              <a:rPr lang="az-Latn-AZ" sz="1400"/>
              <a:t> qurulduqdan sonra Arduino kartını komputerə taxdıqda drive</a:t>
            </a:r>
          </a:p>
          <a:p>
            <a:r>
              <a:rPr lang="az-Latn-AZ" sz="1400"/>
              <a:t>avtomatik tapılmalıdır. Əgər tapılmasa `</a:t>
            </a:r>
            <a:r>
              <a:rPr lang="az-Latn-AZ" sz="1400" b="1">
                <a:solidFill>
                  <a:srgbClr val="FF0000"/>
                </a:solidFill>
              </a:rPr>
              <a:t>ch341ser.zip</a:t>
            </a:r>
            <a:r>
              <a:rPr lang="az-Latn-AZ" sz="1400"/>
              <a:t>` yükləyə bilərsiz.</a:t>
            </a:r>
          </a:p>
          <a:p>
            <a:r>
              <a:rPr lang="az-Latn-AZ" sz="1400"/>
              <a:t>Bu driver gələcək İDE versiyaları üçün yararsız hala gələ bilər. Belə olan</a:t>
            </a:r>
          </a:p>
          <a:p>
            <a:r>
              <a:rPr lang="az-Latn-AZ" sz="1400"/>
              <a:t>halda isə, internetdən araşdırıb axtarıb tapmaq lazımdır.</a:t>
            </a:r>
          </a:p>
        </p:txBody>
      </p:sp>
      <p:pic>
        <p:nvPicPr>
          <p:cNvPr id="3" name="Picture 2">
            <a:extLst>
              <a:ext uri="{FF2B5EF4-FFF2-40B4-BE49-F238E27FC236}">
                <a16:creationId xmlns:a16="http://schemas.microsoft.com/office/drawing/2014/main" id="{D1B4D138-5A02-A394-E590-13BE46790A15}"/>
              </a:ext>
            </a:extLst>
          </p:cNvPr>
          <p:cNvPicPr>
            <a:picLocks noChangeAspect="1"/>
          </p:cNvPicPr>
          <p:nvPr/>
        </p:nvPicPr>
        <p:blipFill>
          <a:blip r:embed="rId3"/>
          <a:stretch>
            <a:fillRect/>
          </a:stretch>
        </p:blipFill>
        <p:spPr>
          <a:xfrm>
            <a:off x="5963055" y="3828021"/>
            <a:ext cx="6228945" cy="3029979"/>
          </a:xfrm>
          <a:prstGeom prst="rect">
            <a:avLst/>
          </a:prstGeom>
        </p:spPr>
      </p:pic>
      <p:pic>
        <p:nvPicPr>
          <p:cNvPr id="6" name="Picture 5">
            <a:extLst>
              <a:ext uri="{FF2B5EF4-FFF2-40B4-BE49-F238E27FC236}">
                <a16:creationId xmlns:a16="http://schemas.microsoft.com/office/drawing/2014/main" id="{D9CCEC5F-732D-E565-809F-2B7494143AC4}"/>
              </a:ext>
            </a:extLst>
          </p:cNvPr>
          <p:cNvPicPr>
            <a:picLocks noChangeAspect="1"/>
          </p:cNvPicPr>
          <p:nvPr/>
        </p:nvPicPr>
        <p:blipFill>
          <a:blip r:embed="rId4"/>
          <a:stretch>
            <a:fillRect/>
          </a:stretch>
        </p:blipFill>
        <p:spPr>
          <a:xfrm>
            <a:off x="119780" y="5865779"/>
            <a:ext cx="5328720" cy="869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955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Arduino –nu komputerə qoşuruq.</a:t>
            </a:r>
            <a:endParaRPr lang="ru-RU" sz="1400"/>
          </a:p>
        </p:txBody>
      </p:sp>
      <p:pic>
        <p:nvPicPr>
          <p:cNvPr id="3" name="Picture 2">
            <a:extLst>
              <a:ext uri="{FF2B5EF4-FFF2-40B4-BE49-F238E27FC236}">
                <a16:creationId xmlns:a16="http://schemas.microsoft.com/office/drawing/2014/main" id="{446D8F0F-B5EA-3DD1-81CD-FEE00F7AD0CC}"/>
              </a:ext>
            </a:extLst>
          </p:cNvPr>
          <p:cNvPicPr>
            <a:picLocks noChangeAspect="1"/>
          </p:cNvPicPr>
          <p:nvPr/>
        </p:nvPicPr>
        <p:blipFill>
          <a:blip r:embed="rId2"/>
          <a:stretch>
            <a:fillRect/>
          </a:stretch>
        </p:blipFill>
        <p:spPr>
          <a:xfrm>
            <a:off x="4686178" y="2419262"/>
            <a:ext cx="2819644" cy="2019475"/>
          </a:xfrm>
          <a:prstGeom prst="rect">
            <a:avLst/>
          </a:prstGeom>
        </p:spPr>
      </p:pic>
    </p:spTree>
    <p:extLst>
      <p:ext uri="{BB962C8B-B14F-4D97-AF65-F5344CB8AC3E}">
        <p14:creationId xmlns:p14="http://schemas.microsoft.com/office/powerpoint/2010/main" val="2021237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en-US" sz="1400"/>
              <a:t>Arduino IDE-də </a:t>
            </a:r>
            <a:r>
              <a:rPr lang="en-US" sz="1400" b="1">
                <a:solidFill>
                  <a:srgbClr val="FF0000"/>
                </a:solidFill>
              </a:rPr>
              <a:t>Blink</a:t>
            </a:r>
            <a:r>
              <a:rPr lang="en-US" sz="1400"/>
              <a:t> — Arduino öyrənməyə başlayan hər kəs üçün </a:t>
            </a:r>
            <a:r>
              <a:rPr lang="en-US" sz="1400" b="1"/>
              <a:t>ilk və ən klassik nümunə proqramdır</a:t>
            </a:r>
            <a:r>
              <a:rPr lang="en-US" sz="1400"/>
              <a:t> </a:t>
            </a:r>
            <a:endParaRPr lang="az-Latn-AZ" sz="1400"/>
          </a:p>
          <a:p>
            <a:endParaRPr lang="az-Latn-AZ" sz="1400"/>
          </a:p>
          <a:p>
            <a:r>
              <a:rPr lang="en-US" sz="1400" b="1"/>
              <a:t>File → Examples → 01.Basics → Blink </a:t>
            </a:r>
            <a:r>
              <a:rPr lang="en-US" sz="1400"/>
              <a:t>yolunda yerləşir və məqsədi çox sadədir: Arduino üzərindəki LED-i müəyyən zaman aralığı ilə yandırıb-söndürmək</a:t>
            </a:r>
            <a:r>
              <a:rPr lang="az-Latn-AZ" sz="1400"/>
              <a:t>dir.</a:t>
            </a:r>
            <a:endParaRPr lang="ru-RU" sz="1400"/>
          </a:p>
        </p:txBody>
      </p:sp>
      <p:pic>
        <p:nvPicPr>
          <p:cNvPr id="3" name="Picture 2">
            <a:extLst>
              <a:ext uri="{FF2B5EF4-FFF2-40B4-BE49-F238E27FC236}">
                <a16:creationId xmlns:a16="http://schemas.microsoft.com/office/drawing/2014/main" id="{2048DD47-4084-A25D-4605-20B2B1162CD5}"/>
              </a:ext>
            </a:extLst>
          </p:cNvPr>
          <p:cNvPicPr>
            <a:picLocks noChangeAspect="1"/>
          </p:cNvPicPr>
          <p:nvPr/>
        </p:nvPicPr>
        <p:blipFill>
          <a:blip r:embed="rId2"/>
          <a:stretch>
            <a:fillRect/>
          </a:stretch>
        </p:blipFill>
        <p:spPr>
          <a:xfrm>
            <a:off x="4685650" y="1599744"/>
            <a:ext cx="7506350" cy="5258256"/>
          </a:xfrm>
          <a:prstGeom prst="rect">
            <a:avLst/>
          </a:prstGeom>
        </p:spPr>
      </p:pic>
    </p:spTree>
    <p:extLst>
      <p:ext uri="{BB962C8B-B14F-4D97-AF65-F5344CB8AC3E}">
        <p14:creationId xmlns:p14="http://schemas.microsoft.com/office/powerpoint/2010/main" val="34617494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370701"/>
          </a:xfrm>
          <a:prstGeom prst="rect">
            <a:avLst/>
          </a:prstGeom>
          <a:noFill/>
        </p:spPr>
        <p:txBody>
          <a:bodyPr wrap="square">
            <a:spAutoFit/>
          </a:bodyPr>
          <a:lstStyle/>
          <a:p>
            <a:r>
              <a:rPr lang="en-US" sz="1400"/>
              <a:t>Blink sadə görünür, amma Arduino-nun əsas anlayışlarını öyrədir:</a:t>
            </a:r>
            <a:r>
              <a:rPr lang="az-Latn-AZ" sz="1400"/>
              <a:t> </a:t>
            </a:r>
            <a:r>
              <a:rPr lang="az-Latn-AZ" sz="1400" b="1">
                <a:solidFill>
                  <a:srgbClr val="FF0000"/>
                </a:solidFill>
              </a:rPr>
              <a:t>setup() </a:t>
            </a:r>
            <a:r>
              <a:rPr lang="az-Latn-AZ" sz="1400"/>
              <a:t>funksiyası.</a:t>
            </a:r>
          </a:p>
          <a:p>
            <a:endParaRPr lang="az-Latn-AZ" sz="1400"/>
          </a:p>
          <a:p>
            <a:endParaRPr lang="az-Latn-AZ" sz="1400"/>
          </a:p>
          <a:p>
            <a:endParaRPr lang="az-Latn-AZ" sz="1400"/>
          </a:p>
          <a:p>
            <a:endParaRPr lang="az-Latn-AZ" sz="1400"/>
          </a:p>
          <a:p>
            <a:endParaRPr lang="az-Latn-AZ" sz="1400"/>
          </a:p>
          <a:p>
            <a:pPr marL="285750" indent="-285750">
              <a:lnSpc>
                <a:spcPct val="150000"/>
              </a:lnSpc>
              <a:buFont typeface="Arial" panose="020B0604020202020204" pitchFamily="34" charset="0"/>
              <a:buChar char="•"/>
            </a:pPr>
            <a:r>
              <a:rPr lang="en-US" sz="1400"/>
              <a:t>Arduino işə düşəndə yalnız 1 dəfə işləyir</a:t>
            </a:r>
          </a:p>
          <a:p>
            <a:pPr marL="285750" indent="-285750">
              <a:lnSpc>
                <a:spcPct val="150000"/>
              </a:lnSpc>
              <a:buFont typeface="Arial" panose="020B0604020202020204" pitchFamily="34" charset="0"/>
              <a:buChar char="•"/>
            </a:pPr>
            <a:r>
              <a:rPr lang="en-US" sz="1400"/>
              <a:t>LED_BUILTIN → lövhənin üzərində hazır gələn LED-dir (adətən pin 13)</a:t>
            </a:r>
          </a:p>
          <a:p>
            <a:pPr marL="285750" indent="-285750">
              <a:lnSpc>
                <a:spcPct val="150000"/>
              </a:lnSpc>
              <a:buFont typeface="Arial" panose="020B0604020202020204" pitchFamily="34" charset="0"/>
              <a:buChar char="•"/>
            </a:pPr>
            <a:r>
              <a:rPr lang="en-US" sz="1400"/>
              <a:t>pinMode(..., OUTPUT) → bu pini çıxış kimi təyin edir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Arduino işlədiyi müddətdə sonsuz dövr edir</a:t>
            </a:r>
          </a:p>
          <a:p>
            <a:endParaRPr lang="en-US" sz="1400"/>
          </a:p>
          <a:p>
            <a:pPr marL="285750" indent="-285750">
              <a:buFont typeface="Arial" panose="020B0604020202020204" pitchFamily="34" charset="0"/>
              <a:buChar char="•"/>
            </a:pPr>
            <a:r>
              <a:rPr lang="en-US" sz="1400"/>
              <a:t>HIGH → LED yanır</a:t>
            </a:r>
          </a:p>
          <a:p>
            <a:pPr marL="285750" indent="-285750">
              <a:buFont typeface="Arial" panose="020B0604020202020204" pitchFamily="34" charset="0"/>
              <a:buChar char="•"/>
            </a:pPr>
            <a:r>
              <a:rPr lang="en-US" sz="1400"/>
              <a:t>LOW → LED sönür</a:t>
            </a:r>
          </a:p>
          <a:p>
            <a:pPr marL="285750" indent="-285750">
              <a:buFont typeface="Arial" panose="020B0604020202020204" pitchFamily="34" charset="0"/>
              <a:buChar char="•"/>
            </a:pPr>
            <a:r>
              <a:rPr lang="en-US" sz="1400"/>
              <a:t>delay(1000) → 1000 ms = 1 saniyə</a:t>
            </a:r>
          </a:p>
          <a:p>
            <a:endParaRPr lang="en-US" sz="1400"/>
          </a:p>
          <a:p>
            <a:r>
              <a:rPr lang="en-US" sz="1400"/>
              <a:t>Nəticə: LED 1 saniyə yanır, 1 saniyə sönür</a:t>
            </a:r>
            <a:endParaRPr lang="ru-RU" sz="1400"/>
          </a:p>
        </p:txBody>
      </p:sp>
      <p:pic>
        <p:nvPicPr>
          <p:cNvPr id="3" name="Picture 2">
            <a:extLst>
              <a:ext uri="{FF2B5EF4-FFF2-40B4-BE49-F238E27FC236}">
                <a16:creationId xmlns:a16="http://schemas.microsoft.com/office/drawing/2014/main" id="{006F470E-439D-98CF-12AA-6117B10B4E4E}"/>
              </a:ext>
            </a:extLst>
          </p:cNvPr>
          <p:cNvPicPr>
            <a:picLocks noChangeAspect="1"/>
          </p:cNvPicPr>
          <p:nvPr/>
        </p:nvPicPr>
        <p:blipFill>
          <a:blip r:embed="rId2"/>
          <a:stretch>
            <a:fillRect/>
          </a:stretch>
        </p:blipFill>
        <p:spPr>
          <a:xfrm>
            <a:off x="1" y="291828"/>
            <a:ext cx="3492230" cy="1040238"/>
          </a:xfrm>
          <a:prstGeom prst="rect">
            <a:avLst/>
          </a:prstGeom>
        </p:spPr>
      </p:pic>
      <p:pic>
        <p:nvPicPr>
          <p:cNvPr id="6" name="Picture 5">
            <a:extLst>
              <a:ext uri="{FF2B5EF4-FFF2-40B4-BE49-F238E27FC236}">
                <a16:creationId xmlns:a16="http://schemas.microsoft.com/office/drawing/2014/main" id="{5679C4A9-C4D3-40BF-AFC0-A860B6BD6FFF}"/>
              </a:ext>
            </a:extLst>
          </p:cNvPr>
          <p:cNvPicPr>
            <a:picLocks noChangeAspect="1"/>
          </p:cNvPicPr>
          <p:nvPr/>
        </p:nvPicPr>
        <p:blipFill>
          <a:blip r:embed="rId3"/>
          <a:stretch>
            <a:fillRect/>
          </a:stretch>
        </p:blipFill>
        <p:spPr>
          <a:xfrm>
            <a:off x="0" y="2521294"/>
            <a:ext cx="2316681" cy="1219306"/>
          </a:xfrm>
          <a:prstGeom prst="rect">
            <a:avLst/>
          </a:prstGeom>
        </p:spPr>
      </p:pic>
      <p:pic>
        <p:nvPicPr>
          <p:cNvPr id="8" name="Picture 7">
            <a:extLst>
              <a:ext uri="{FF2B5EF4-FFF2-40B4-BE49-F238E27FC236}">
                <a16:creationId xmlns:a16="http://schemas.microsoft.com/office/drawing/2014/main" id="{FB014882-CE2C-514D-287E-DB43D28F3BB4}"/>
              </a:ext>
            </a:extLst>
          </p:cNvPr>
          <p:cNvPicPr>
            <a:picLocks noChangeAspect="1"/>
          </p:cNvPicPr>
          <p:nvPr/>
        </p:nvPicPr>
        <p:blipFill>
          <a:blip r:embed="rId4"/>
          <a:stretch>
            <a:fillRect/>
          </a:stretch>
        </p:blipFill>
        <p:spPr>
          <a:xfrm>
            <a:off x="4874544" y="3062911"/>
            <a:ext cx="7315834" cy="3795089"/>
          </a:xfrm>
          <a:prstGeom prst="rect">
            <a:avLst/>
          </a:prstGeom>
        </p:spPr>
      </p:pic>
    </p:spTree>
    <p:extLst>
      <p:ext uri="{BB962C8B-B14F-4D97-AF65-F5344CB8AC3E}">
        <p14:creationId xmlns:p14="http://schemas.microsoft.com/office/powerpoint/2010/main" val="3350089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b="1"/>
              <a:t>Blink</a:t>
            </a:r>
            <a:r>
              <a:rPr lang="en-US" sz="1400"/>
              <a:t> Arduino dünyasında “Hello World” kimidir:</a:t>
            </a:r>
          </a:p>
          <a:p>
            <a:endParaRPr lang="en-US" sz="1400"/>
          </a:p>
          <a:p>
            <a:pPr marL="285750" indent="-285750">
              <a:buFont typeface="Wingdings" panose="05000000000000000000" pitchFamily="2" charset="2"/>
              <a:buChar char="q"/>
            </a:pPr>
            <a:r>
              <a:rPr lang="en-US" sz="1400"/>
              <a:t>Arduino düzgün qoşulubmu?</a:t>
            </a:r>
          </a:p>
          <a:p>
            <a:pPr marL="285750" indent="-285750">
              <a:buFont typeface="Wingdings" panose="05000000000000000000" pitchFamily="2" charset="2"/>
              <a:buChar char="q"/>
            </a:pPr>
            <a:r>
              <a:rPr lang="en-US" sz="1400"/>
              <a:t>Driver və port işləyirmi?</a:t>
            </a:r>
          </a:p>
          <a:p>
            <a:pPr marL="285750" indent="-285750">
              <a:buFont typeface="Wingdings" panose="05000000000000000000" pitchFamily="2" charset="2"/>
              <a:buChar char="q"/>
            </a:pPr>
            <a:r>
              <a:rPr lang="en-US" sz="1400"/>
              <a:t>Lövhəyə kod yüklənirmi?</a:t>
            </a:r>
          </a:p>
          <a:p>
            <a:pPr marL="285750" indent="-285750">
              <a:buFont typeface="Wingdings" panose="05000000000000000000" pitchFamily="2" charset="2"/>
              <a:buChar char="q"/>
            </a:pPr>
            <a:r>
              <a:rPr lang="en-US" sz="1400"/>
              <a:t>setup və loop necə işləyir?</a:t>
            </a:r>
          </a:p>
          <a:p>
            <a:pPr marL="285750" indent="-285750">
              <a:buFont typeface="Wingdings" panose="05000000000000000000" pitchFamily="2" charset="2"/>
              <a:buChar char="q"/>
            </a:pPr>
            <a:endParaRPr lang="en-US" sz="1400"/>
          </a:p>
          <a:p>
            <a:r>
              <a:rPr lang="en-US" sz="1400"/>
              <a:t>Əgər Blink işləyirsə </a:t>
            </a:r>
            <a:r>
              <a:rPr lang="az-Latn-AZ" sz="1400"/>
              <a:t>deməli</a:t>
            </a:r>
            <a:r>
              <a:rPr lang="en-US" sz="1400"/>
              <a:t> Arduino sağlamdır</a:t>
            </a:r>
            <a:r>
              <a:rPr lang="az-Latn-AZ" sz="1400"/>
              <a:t>.</a:t>
            </a:r>
          </a:p>
          <a:p>
            <a:endParaRPr lang="az-Latn-AZ" sz="1400"/>
          </a:p>
          <a:p>
            <a:endParaRPr lang="ru-RU" sz="1400"/>
          </a:p>
        </p:txBody>
      </p:sp>
      <p:pic>
        <p:nvPicPr>
          <p:cNvPr id="4" name="Picture 3">
            <a:extLst>
              <a:ext uri="{FF2B5EF4-FFF2-40B4-BE49-F238E27FC236}">
                <a16:creationId xmlns:a16="http://schemas.microsoft.com/office/drawing/2014/main" id="{70239B47-B781-CB24-D2AC-C9994FC2E92A}"/>
              </a:ext>
            </a:extLst>
          </p:cNvPr>
          <p:cNvPicPr>
            <a:picLocks noChangeAspect="1"/>
          </p:cNvPicPr>
          <p:nvPr/>
        </p:nvPicPr>
        <p:blipFill>
          <a:blip r:embed="rId2"/>
          <a:stretch>
            <a:fillRect/>
          </a:stretch>
        </p:blipFill>
        <p:spPr>
          <a:xfrm>
            <a:off x="4874544" y="3062911"/>
            <a:ext cx="7315834" cy="3795089"/>
          </a:xfrm>
          <a:prstGeom prst="rect">
            <a:avLst/>
          </a:prstGeom>
        </p:spPr>
      </p:pic>
    </p:spTree>
    <p:extLst>
      <p:ext uri="{BB962C8B-B14F-4D97-AF65-F5344CB8AC3E}">
        <p14:creationId xmlns:p14="http://schemas.microsoft.com/office/powerpoint/2010/main" val="23574156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İşə salmadan əvvəl kartı seçirik.</a:t>
            </a:r>
            <a:endParaRPr lang="ru-RU" sz="1400"/>
          </a:p>
        </p:txBody>
      </p:sp>
      <p:pic>
        <p:nvPicPr>
          <p:cNvPr id="3" name="Picture 2">
            <a:extLst>
              <a:ext uri="{FF2B5EF4-FFF2-40B4-BE49-F238E27FC236}">
                <a16:creationId xmlns:a16="http://schemas.microsoft.com/office/drawing/2014/main" id="{532725F1-3EA0-109D-A3AB-2CCCFF23C084}"/>
              </a:ext>
            </a:extLst>
          </p:cNvPr>
          <p:cNvPicPr>
            <a:picLocks noChangeAspect="1"/>
          </p:cNvPicPr>
          <p:nvPr/>
        </p:nvPicPr>
        <p:blipFill>
          <a:blip r:embed="rId2"/>
          <a:stretch>
            <a:fillRect/>
          </a:stretch>
        </p:blipFill>
        <p:spPr>
          <a:xfrm>
            <a:off x="2057050" y="1020871"/>
            <a:ext cx="8077900" cy="4816257"/>
          </a:xfrm>
          <a:prstGeom prst="rect">
            <a:avLst/>
          </a:prstGeom>
        </p:spPr>
      </p:pic>
    </p:spTree>
    <p:extLst>
      <p:ext uri="{BB962C8B-B14F-4D97-AF65-F5344CB8AC3E}">
        <p14:creationId xmlns:p14="http://schemas.microsoft.com/office/powerpoint/2010/main" val="1644518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Sonra isə PORT –u seçirik.</a:t>
            </a:r>
            <a:endParaRPr lang="ru-RU" sz="1400"/>
          </a:p>
        </p:txBody>
      </p:sp>
      <p:pic>
        <p:nvPicPr>
          <p:cNvPr id="3" name="Picture 2">
            <a:extLst>
              <a:ext uri="{FF2B5EF4-FFF2-40B4-BE49-F238E27FC236}">
                <a16:creationId xmlns:a16="http://schemas.microsoft.com/office/drawing/2014/main" id="{8808058C-74AE-8319-8780-65643B4FAFF1}"/>
              </a:ext>
            </a:extLst>
          </p:cNvPr>
          <p:cNvPicPr>
            <a:picLocks noChangeAspect="1"/>
          </p:cNvPicPr>
          <p:nvPr/>
        </p:nvPicPr>
        <p:blipFill>
          <a:blip r:embed="rId2"/>
          <a:stretch>
            <a:fillRect/>
          </a:stretch>
        </p:blipFill>
        <p:spPr>
          <a:xfrm>
            <a:off x="2430462" y="990388"/>
            <a:ext cx="7331075" cy="4877223"/>
          </a:xfrm>
          <a:prstGeom prst="rect">
            <a:avLst/>
          </a:prstGeom>
        </p:spPr>
      </p:pic>
    </p:spTree>
    <p:extLst>
      <p:ext uri="{BB962C8B-B14F-4D97-AF65-F5344CB8AC3E}">
        <p14:creationId xmlns:p14="http://schemas.microsoft.com/office/powerpoint/2010/main" val="1702562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az-Latn-AZ" sz="1400"/>
              <a:t>Kodu yazdıqdan sonra yüklə düyməsini klikləyirik.</a:t>
            </a:r>
            <a:endParaRPr lang="ru-RU" sz="1400"/>
          </a:p>
        </p:txBody>
      </p:sp>
      <p:pic>
        <p:nvPicPr>
          <p:cNvPr id="3" name="Picture 2">
            <a:extLst>
              <a:ext uri="{FF2B5EF4-FFF2-40B4-BE49-F238E27FC236}">
                <a16:creationId xmlns:a16="http://schemas.microsoft.com/office/drawing/2014/main" id="{7309B2F5-193B-2E16-C34B-BF6764AAB506}"/>
              </a:ext>
            </a:extLst>
          </p:cNvPr>
          <p:cNvPicPr>
            <a:picLocks noChangeAspect="1"/>
          </p:cNvPicPr>
          <p:nvPr/>
        </p:nvPicPr>
        <p:blipFill>
          <a:blip r:embed="rId2"/>
          <a:stretch>
            <a:fillRect/>
          </a:stretch>
        </p:blipFill>
        <p:spPr>
          <a:xfrm>
            <a:off x="1762824" y="719847"/>
            <a:ext cx="10429176" cy="6138153"/>
          </a:xfrm>
          <a:prstGeom prst="rect">
            <a:avLst/>
          </a:prstGeom>
        </p:spPr>
      </p:pic>
    </p:spTree>
    <p:extLst>
      <p:ext uri="{BB962C8B-B14F-4D97-AF65-F5344CB8AC3E}">
        <p14:creationId xmlns:p14="http://schemas.microsoft.com/office/powerpoint/2010/main" val="688614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769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882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5965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093666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553171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4472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03748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07668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782050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70310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451946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311177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5065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7976</TotalTime>
  <Words>9118</Words>
  <Application>Microsoft Office PowerPoint</Application>
  <PresentationFormat>Widescreen</PresentationFormat>
  <Paragraphs>1889</Paragraphs>
  <Slides>304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304</vt:i4>
      </vt:variant>
    </vt:vector>
  </HeadingPairs>
  <TitlesOfParts>
    <vt:vector size="309"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210</cp:revision>
  <dcterms:created xsi:type="dcterms:W3CDTF">2026-02-03T10:24:36Z</dcterms:created>
  <dcterms:modified xsi:type="dcterms:W3CDTF">2026-02-09T04:42:16Z</dcterms:modified>
</cp:coreProperties>
</file>